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7" r:id="rId2"/>
    <p:sldId id="262" r:id="rId3"/>
    <p:sldId id="495" r:id="rId4"/>
    <p:sldId id="496" r:id="rId5"/>
    <p:sldId id="497" r:id="rId6"/>
    <p:sldId id="522" r:id="rId7"/>
    <p:sldId id="523" r:id="rId8"/>
    <p:sldId id="499" r:id="rId9"/>
    <p:sldId id="407" r:id="rId10"/>
    <p:sldId id="408" r:id="rId11"/>
    <p:sldId id="409" r:id="rId12"/>
    <p:sldId id="486" r:id="rId13"/>
    <p:sldId id="410" r:id="rId14"/>
    <p:sldId id="411" r:id="rId15"/>
    <p:sldId id="412" r:id="rId16"/>
    <p:sldId id="487" r:id="rId17"/>
    <p:sldId id="488" r:id="rId18"/>
    <p:sldId id="489" r:id="rId19"/>
    <p:sldId id="413" r:id="rId20"/>
    <p:sldId id="414" r:id="rId21"/>
    <p:sldId id="415" r:id="rId22"/>
    <p:sldId id="416" r:id="rId23"/>
    <p:sldId id="491" r:id="rId24"/>
    <p:sldId id="492" r:id="rId25"/>
    <p:sldId id="417" r:id="rId26"/>
    <p:sldId id="418" r:id="rId27"/>
    <p:sldId id="419" r:id="rId28"/>
    <p:sldId id="421" r:id="rId29"/>
    <p:sldId id="425" r:id="rId30"/>
    <p:sldId id="374" r:id="rId31"/>
    <p:sldId id="375" r:id="rId32"/>
    <p:sldId id="376" r:id="rId33"/>
    <p:sldId id="377" r:id="rId34"/>
    <p:sldId id="493" r:id="rId35"/>
    <p:sldId id="378" r:id="rId36"/>
    <p:sldId id="379" r:id="rId37"/>
    <p:sldId id="380" r:id="rId38"/>
    <p:sldId id="382" r:id="rId39"/>
    <p:sldId id="381" r:id="rId40"/>
    <p:sldId id="426" r:id="rId41"/>
    <p:sldId id="427" r:id="rId42"/>
    <p:sldId id="428" r:id="rId43"/>
    <p:sldId id="528" r:id="rId44"/>
    <p:sldId id="529" r:id="rId45"/>
    <p:sldId id="530" r:id="rId46"/>
    <p:sldId id="531" r:id="rId47"/>
    <p:sldId id="532" r:id="rId48"/>
    <p:sldId id="533" r:id="rId49"/>
    <p:sldId id="534" r:id="rId50"/>
    <p:sldId id="535" r:id="rId51"/>
    <p:sldId id="536" r:id="rId52"/>
    <p:sldId id="537" r:id="rId53"/>
    <p:sldId id="539" r:id="rId54"/>
    <p:sldId id="540" r:id="rId55"/>
    <p:sldId id="538" r:id="rId56"/>
    <p:sldId id="443" r:id="rId57"/>
    <p:sldId id="438" r:id="rId58"/>
    <p:sldId id="527" r:id="rId59"/>
    <p:sldId id="439" r:id="rId60"/>
    <p:sldId id="440" r:id="rId61"/>
    <p:sldId id="444" r:id="rId62"/>
    <p:sldId id="445" r:id="rId63"/>
    <p:sldId id="446" r:id="rId64"/>
    <p:sldId id="442" r:id="rId65"/>
    <p:sldId id="500" r:id="rId66"/>
    <p:sldId id="501" r:id="rId67"/>
    <p:sldId id="503" r:id="rId68"/>
    <p:sldId id="524" r:id="rId69"/>
    <p:sldId id="505" r:id="rId70"/>
    <p:sldId id="525" r:id="rId71"/>
    <p:sldId id="526" r:id="rId72"/>
    <p:sldId id="504" r:id="rId73"/>
    <p:sldId id="507" r:id="rId7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9285"/>
    <a:srgbClr val="009682"/>
    <a:srgbClr val="E7EFED"/>
    <a:srgbClr val="050C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1998" y="17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C4857-01F5-4A6F-B3C0-CE7BB6810047}" type="datetimeFigureOut">
              <a:rPr lang="de-DE" smtClean="0"/>
              <a:pPr/>
              <a:t>31.01.2017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16151-CEBC-4DD4-911B-D9C1EE48DB5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231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95236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77" indent="-2857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88" indent="-2285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43" indent="-2285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99" indent="-2285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/>
              <a:t>Prof. Dr. Max Mustermann | Musterfakultät</a:t>
            </a:r>
          </a:p>
        </p:txBody>
      </p:sp>
      <p:sp>
        <p:nvSpPr>
          <p:cNvPr id="95237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77" indent="-2857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88" indent="-2285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43" indent="-2285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99" indent="-2285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4F30C4-5F2C-472B-A608-1128B125F3C8}" type="slidenum">
              <a:rPr lang="de-DE" smtClean="0"/>
              <a:pPr eaLnBrk="1" hangingPunct="1"/>
              <a:t>29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63208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111620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77" indent="-2857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88" indent="-2285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43" indent="-2285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99" indent="-2285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/>
              <a:t>Prof. Dr. Max Mustermann | Musterfakultät</a:t>
            </a:r>
          </a:p>
        </p:txBody>
      </p:sp>
      <p:sp>
        <p:nvSpPr>
          <p:cNvPr id="111621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77" indent="-2857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88" indent="-2285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43" indent="-2285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99" indent="-2285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0153DA0-EB66-4152-885C-823CDBBA3065}" type="slidenum">
              <a:rPr lang="de-DE" smtClean="0"/>
              <a:pPr eaLnBrk="1" hangingPunct="1"/>
              <a:t>40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494383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113668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77" indent="-2857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88" indent="-2285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43" indent="-2285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99" indent="-2285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/>
              <a:t>Prof. Dr. Max Mustermann | Musterfakultät</a:t>
            </a:r>
          </a:p>
        </p:txBody>
      </p:sp>
      <p:sp>
        <p:nvSpPr>
          <p:cNvPr id="113669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77" indent="-2857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88" indent="-2285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43" indent="-2285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99" indent="-2285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E2518DB-ED99-4511-8707-81A33D2E231C}" type="slidenum">
              <a:rPr lang="de-DE" smtClean="0"/>
              <a:pPr eaLnBrk="1" hangingPunct="1"/>
              <a:t>41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795403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115716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77" indent="-2857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88" indent="-2285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43" indent="-2285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99" indent="-2285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/>
              <a:t>Prof. Dr. Max Mustermann | Musterfakultät</a:t>
            </a:r>
          </a:p>
        </p:txBody>
      </p:sp>
      <p:sp>
        <p:nvSpPr>
          <p:cNvPr id="115717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77" indent="-2857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88" indent="-2285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43" indent="-2285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99" indent="-2285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BED2CE-AFA6-435D-832D-32FAA98FC72E}" type="slidenum">
              <a:rPr lang="de-DE" smtClean="0"/>
              <a:pPr eaLnBrk="1" hangingPunct="1"/>
              <a:t>42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805268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33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750" indent="-263750" defTabSz="91433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000" indent="-211000" defTabSz="91433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000" indent="-211000" defTabSz="91433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8999" indent="-211000" defTabSz="91433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0999" indent="-211000" defTabSz="9143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000" indent="-211000" defTabSz="9143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000" indent="-211000" defTabSz="9143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000" indent="-211000" defTabSz="9143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BC8A88-F739-4DFE-9B6D-5ACDBC06240C}" type="slidenum">
              <a:rPr lang="de-DE"/>
              <a:pPr eaLnBrk="1" hangingPunct="1"/>
              <a:t>57</a:t>
            </a:fld>
            <a:endParaRPr lang="de-DE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632040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9" descr="II_rahmen_neu_tite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800">
                <a:solidFill>
                  <a:srgbClr val="000000"/>
                </a:solidFill>
              </a:rPr>
              <a:t>KIT – Universität des Landes Baden-Württemberg und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800">
                <a:solidFill>
                  <a:srgbClr val="000000"/>
                </a:solidFill>
              </a:rPr>
              <a:t>nationales Forschungszentrum in der Helmholtz-Gemeinschaft</a:t>
            </a:r>
          </a:p>
        </p:txBody>
      </p:sp>
      <p:sp>
        <p:nvSpPr>
          <p:cNvPr id="13" name="Text Box 21"/>
          <p:cNvSpPr txBox="1">
            <a:spLocks noChangeArrowheads="1"/>
          </p:cNvSpPr>
          <p:nvPr userDrawn="1"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dirty="0">
                <a:solidFill>
                  <a:srgbClr val="FFFFFF"/>
                </a:solidFill>
              </a:rPr>
              <a:t>Institut für Technik der </a:t>
            </a:r>
            <a:r>
              <a:rPr lang="de-DE" sz="1000" dirty="0" smtClean="0">
                <a:solidFill>
                  <a:srgbClr val="FFFFFF"/>
                </a:solidFill>
              </a:rPr>
              <a:t>Informationsverarbeitung</a:t>
            </a:r>
            <a:endParaRPr lang="de-DE" sz="1000" dirty="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26639" name="Picture 11" descr="KIT-Logo-rgb_de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221088"/>
            <a:ext cx="2664296" cy="1539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Grafik 4" descr="ptt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199" y="3954146"/>
            <a:ext cx="2540350" cy="199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PTT"/>
          <p:cNvPicPr>
            <a:picLocks noChangeAspect="1" noChangeArrowheads="1"/>
          </p:cNvPicPr>
          <p:nvPr userDrawn="1"/>
        </p:nvPicPr>
        <p:blipFill>
          <a:blip r:embed="rId6" cstate="print"/>
          <a:srcRect r="44542"/>
          <a:stretch>
            <a:fillRect/>
          </a:stretch>
        </p:blipFill>
        <p:spPr bwMode="auto">
          <a:xfrm>
            <a:off x="3707903" y="3763125"/>
            <a:ext cx="2798243" cy="247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8417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101DA-C805-49D6-936E-EF17408DE37B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52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8D019-5134-4866-8BCC-6AD2983F956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0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171450"/>
            <a:ext cx="2633663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5129212" cy="900112"/>
          </a:xfrm>
          <a:prstGeom prst="rect">
            <a:avLst/>
          </a:prstGeom>
        </p:spPr>
        <p:txBody>
          <a:bodyPr anchor="b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683568" y="1628800"/>
            <a:ext cx="7704138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473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5129212" cy="900112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683568" y="1412776"/>
            <a:ext cx="7704138" cy="475252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400"/>
            </a:lvl1pPr>
            <a:lvl2pPr>
              <a:buClr>
                <a:schemeClr val="accent1"/>
              </a:buClr>
              <a:defRPr sz="20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77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6613" y="1198563"/>
            <a:ext cx="4102100" cy="2370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6613" y="3721100"/>
            <a:ext cx="4102100" cy="237172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0CD1C-D74B-417C-AE96-63B7CEAB3A40}" type="datetime1">
              <a:rPr lang="de-DE"/>
              <a:pPr>
                <a:defRPr/>
              </a:pPr>
              <a:t>31.01.2017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8554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7BA0E-7633-4C7E-B543-AEE3A96D7B01}" type="datetime1">
              <a:rPr lang="de-DE"/>
              <a:pPr>
                <a:defRPr/>
              </a:pPr>
              <a:t>31.01.2017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33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86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64446-9DE9-4EC1-92AB-907DF09BD351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208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864FC-C1F6-4F60-90E2-4C82285A7CB6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05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FF499-D2C2-429B-A38D-874884AC2B44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69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EC2FF-F6B1-4953-8BD6-DF423CDA3B5D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93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FF657-D1DB-4306-82A3-A2011C94EF85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168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86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ADCC-593E-41F1-8EDC-3499514C881E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22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7161F-0686-4A32-B5C2-6110D54CBF61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07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Folientitel durch klicken hinzufügen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Karlsruhe Institute </a:t>
            </a:r>
            <a:r>
              <a:rPr lang="de-DE" dirty="0" err="1" smtClean="0"/>
              <a:t>of</a:t>
            </a:r>
            <a:r>
              <a:rPr lang="de-DE" dirty="0" smtClean="0"/>
              <a:t> Technology (KIT).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sz="900" dirty="0">
                <a:solidFill>
                  <a:srgbClr val="000000"/>
                </a:solidFill>
              </a:rPr>
              <a:t>Institut für Technik der </a:t>
            </a:r>
            <a:r>
              <a:rPr lang="de-DE" sz="900" dirty="0" smtClean="0">
                <a:solidFill>
                  <a:srgbClr val="000000"/>
                </a:solidFill>
              </a:rPr>
              <a:t>Informationsverarbeitung</a:t>
            </a:r>
            <a:endParaRPr lang="de-DE" sz="900" dirty="0">
              <a:solidFill>
                <a:srgbClr val="000000"/>
              </a:solidFill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643774FD-E815-4B85-B421-6F4167BD583D}" type="slidenum">
              <a:rPr lang="de-DE" sz="900" b="1">
                <a:solidFill>
                  <a:srgbClr val="000000"/>
                </a:solidFill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‹Nr.›</a:t>
            </a:fld>
            <a:endParaRPr lang="de-DE" sz="900" b="1">
              <a:solidFill>
                <a:srgbClr val="000000"/>
              </a:solidFill>
            </a:endParaRPr>
          </a:p>
        </p:txBody>
      </p:sp>
      <p:pic>
        <p:nvPicPr>
          <p:cNvPr id="1032" name="Picture 13" descr="KIT-Logo-rgb_de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667625" y="333375"/>
            <a:ext cx="10763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1FFB54-A4C6-43F5-85F0-3FD9312F6439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1763688" y="645318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900" dirty="0" smtClean="0">
                <a:solidFill>
                  <a:srgbClr val="000000"/>
                </a:solidFill>
              </a:rPr>
              <a:t>W.Stork </a:t>
            </a:r>
            <a:r>
              <a:rPr lang="de-DE" sz="900" dirty="0" smtClean="0">
                <a:solidFill>
                  <a:srgbClr val="000000"/>
                </a:solidFill>
              </a:rPr>
              <a:t>– Vorlesung Mikrosystemtechnik</a:t>
            </a:r>
            <a:endParaRPr lang="de-DE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50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20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21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21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21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2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2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2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2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7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4063" y="1987625"/>
            <a:ext cx="8389937" cy="649287"/>
          </a:xfrm>
        </p:spPr>
        <p:txBody>
          <a:bodyPr anchor="ctr"/>
          <a:lstStyle/>
          <a:p>
            <a:pPr eaLnBrk="1" hangingPunct="1"/>
            <a:r>
              <a:rPr lang="de-DE" dirty="0" smtClean="0"/>
              <a:t>Vorlesung Mikrosystemtechnik</a:t>
            </a:r>
            <a:br>
              <a:rPr lang="de-DE" dirty="0" smtClean="0"/>
            </a:br>
            <a:r>
              <a:rPr lang="de-DE" dirty="0" smtClean="0"/>
              <a:t>Teil 7: Lithographie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sz="2000" dirty="0" smtClean="0"/>
              <a:t>Stefan Hey</a:t>
            </a:r>
          </a:p>
        </p:txBody>
      </p:sp>
    </p:spTree>
    <p:extLst>
      <p:ext uri="{BB962C8B-B14F-4D97-AF65-F5344CB8AC3E}">
        <p14:creationId xmlns:p14="http://schemas.microsoft.com/office/powerpoint/2010/main" val="384705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Grundprinzip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1198563"/>
            <a:ext cx="4827959" cy="4894262"/>
          </a:xfrm>
        </p:spPr>
        <p:txBody>
          <a:bodyPr/>
          <a:lstStyle/>
          <a:p>
            <a:r>
              <a:rPr lang="de-DE" dirty="0" smtClean="0"/>
              <a:t>Ziel:</a:t>
            </a:r>
          </a:p>
          <a:p>
            <a:pPr lvl="1"/>
            <a:r>
              <a:rPr lang="de-DE" dirty="0" smtClean="0"/>
              <a:t>Strukturierung von Schichten oder Substraten durch selektiven Materialabtrag</a:t>
            </a:r>
          </a:p>
          <a:p>
            <a:r>
              <a:rPr lang="de-DE" dirty="0" smtClean="0"/>
              <a:t>Idee:</a:t>
            </a:r>
          </a:p>
          <a:p>
            <a:pPr lvl="1"/>
            <a:r>
              <a:rPr lang="de-DE" dirty="0" err="1" smtClean="0"/>
              <a:t>Strukturierbarer</a:t>
            </a:r>
            <a:r>
              <a:rPr lang="de-DE" dirty="0" smtClean="0"/>
              <a:t> Lack als Schutz („Resist“) gegen die Prozesse der Strukturübertragung</a:t>
            </a:r>
          </a:p>
          <a:p>
            <a:endParaRPr lang="de-DE" dirty="0" smtClean="0"/>
          </a:p>
          <a:p>
            <a:r>
              <a:rPr lang="de-DE" dirty="0" smtClean="0"/>
              <a:t>Methode:</a:t>
            </a:r>
          </a:p>
          <a:p>
            <a:pPr lvl="1"/>
            <a:r>
              <a:rPr lang="de-DE" dirty="0" smtClean="0"/>
              <a:t>Strahlungsempfindliche Hilfsschicht</a:t>
            </a:r>
          </a:p>
          <a:p>
            <a:pPr lvl="2"/>
            <a:r>
              <a:rPr lang="de-DE" dirty="0" smtClean="0"/>
              <a:t>Kann durch Strahlung strukturiert werden</a:t>
            </a:r>
          </a:p>
          <a:p>
            <a:pPr lvl="2"/>
            <a:r>
              <a:rPr lang="de-DE" dirty="0" smtClean="0"/>
              <a:t>Ist resistent gegen nachfolgende Prozesse der Strukturübertragung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340768"/>
            <a:ext cx="3960440" cy="456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7073992" y="6102440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Bildquelle: http://www.imtek.de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29387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Ablauf der Lithographie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7359" y="1268761"/>
            <a:ext cx="534424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7073992" y="6102440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Bildquelle: http://www.imtek.de</a:t>
            </a:r>
            <a:endParaRPr lang="de-DE" sz="1000" dirty="0"/>
          </a:p>
        </p:txBody>
      </p:sp>
      <p:sp>
        <p:nvSpPr>
          <p:cNvPr id="8" name="Textfeld 7"/>
          <p:cNvSpPr txBox="1"/>
          <p:nvPr/>
        </p:nvSpPr>
        <p:spPr>
          <a:xfrm>
            <a:off x="467544" y="13407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Resist aufbringen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67544" y="229487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Belichtung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467544" y="324898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Entwicklung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67544" y="420308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Strukturübertragung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467544" y="515719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Resist entfernen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967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Prozessfolge bei der </a:t>
            </a:r>
            <a:r>
              <a:rPr lang="de-DE" dirty="0" err="1" smtClean="0"/>
              <a:t>Photolithographie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633608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478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Resist (</a:t>
            </a:r>
            <a:r>
              <a:rPr lang="de-DE" dirty="0" err="1" smtClean="0"/>
              <a:t>Fotolack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Strahlungsempfindliches Polymer</a:t>
            </a:r>
          </a:p>
          <a:p>
            <a:endParaRPr lang="de-DE" dirty="0" smtClean="0"/>
          </a:p>
          <a:p>
            <a:r>
              <a:rPr lang="de-DE" dirty="0" smtClean="0"/>
              <a:t>Selektiv strukturierbar</a:t>
            </a:r>
          </a:p>
          <a:p>
            <a:endParaRPr lang="de-DE" dirty="0" smtClean="0"/>
          </a:p>
          <a:p>
            <a:r>
              <a:rPr lang="de-DE" dirty="0" smtClean="0"/>
              <a:t>Resistent gegen weitere folgende Strukturierungsprozesse</a:t>
            </a:r>
          </a:p>
          <a:p>
            <a:endParaRPr lang="de-DE" dirty="0" smtClean="0"/>
          </a:p>
          <a:p>
            <a:r>
              <a:rPr lang="de-DE" dirty="0" smtClean="0"/>
              <a:t>Unterscheidung in:</a:t>
            </a:r>
          </a:p>
          <a:p>
            <a:pPr lvl="1"/>
            <a:r>
              <a:rPr lang="de-DE" dirty="0" smtClean="0"/>
              <a:t>Positivresist</a:t>
            </a:r>
          </a:p>
          <a:p>
            <a:pPr lvl="2"/>
            <a:r>
              <a:rPr lang="de-DE" dirty="0" smtClean="0"/>
              <a:t>unbelichtete Bereiche bleiben stehen</a:t>
            </a:r>
          </a:p>
          <a:p>
            <a:pPr lvl="2"/>
            <a:r>
              <a:rPr lang="de-DE" dirty="0" smtClean="0"/>
              <a:t>belichtete Bereiche werden beim </a:t>
            </a:r>
            <a:br>
              <a:rPr lang="de-DE" dirty="0" smtClean="0"/>
            </a:br>
            <a:r>
              <a:rPr lang="de-DE" dirty="0" smtClean="0"/>
              <a:t>Entwickeln aufgelöst</a:t>
            </a:r>
          </a:p>
          <a:p>
            <a:pPr lvl="1"/>
            <a:r>
              <a:rPr lang="de-DE" dirty="0" smtClean="0"/>
              <a:t>Negativresist</a:t>
            </a:r>
          </a:p>
          <a:p>
            <a:pPr lvl="2"/>
            <a:r>
              <a:rPr lang="de-DE" dirty="0" smtClean="0"/>
              <a:t>belichtete Bereiche bleiben stehen</a:t>
            </a:r>
          </a:p>
          <a:p>
            <a:pPr lvl="2"/>
            <a:r>
              <a:rPr lang="de-DE" dirty="0" smtClean="0"/>
              <a:t>unbelichtete Bereiche werden beim </a:t>
            </a:r>
            <a:br>
              <a:rPr lang="de-DE" dirty="0" smtClean="0"/>
            </a:br>
            <a:r>
              <a:rPr lang="de-DE" dirty="0" smtClean="0"/>
              <a:t>Entwickeln aufgelöst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5292081" y="3094935"/>
            <a:ext cx="3744415" cy="2998361"/>
            <a:chOff x="5292080" y="3105536"/>
            <a:chExt cx="3744415" cy="299836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92080" y="3356992"/>
              <a:ext cx="3381375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feld 7"/>
            <p:cNvSpPr txBox="1"/>
            <p:nvPr/>
          </p:nvSpPr>
          <p:spPr>
            <a:xfrm>
              <a:off x="6462496" y="3105536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/>
                <a:t>Belichtung</a:t>
              </a:r>
              <a:endParaRPr lang="de-DE" sz="1400" dirty="0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6200752" y="4561383"/>
              <a:ext cx="16561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/>
                <a:t>nach Entwicklung</a:t>
              </a:r>
              <a:endParaRPr lang="de-DE" sz="1400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7444320" y="5796120"/>
              <a:ext cx="1296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/>
                <a:t>Negativresist</a:t>
              </a:r>
              <a:endParaRPr lang="de-DE" sz="1400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302368" y="5796120"/>
              <a:ext cx="1224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/>
                <a:t>Positivresist</a:t>
              </a:r>
              <a:endParaRPr lang="de-DE" sz="1400" dirty="0"/>
            </a:p>
          </p:txBody>
        </p:sp>
        <p:cxnSp>
          <p:nvCxnSpPr>
            <p:cNvPr id="20" name="Gerade Verbindung mit Pfeil 19"/>
            <p:cNvCxnSpPr/>
            <p:nvPr/>
          </p:nvCxnSpPr>
          <p:spPr>
            <a:xfrm flipH="1">
              <a:off x="7651200" y="3924672"/>
              <a:ext cx="43204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 flipH="1">
              <a:off x="7651200" y="4293096"/>
              <a:ext cx="43204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23"/>
            <p:cNvSpPr txBox="1"/>
            <p:nvPr/>
          </p:nvSpPr>
          <p:spPr>
            <a:xfrm>
              <a:off x="8189544" y="3762752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/>
                <a:t>Resist</a:t>
              </a:r>
              <a:endParaRPr lang="de-DE" sz="1400" dirty="0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8184552" y="4129335"/>
              <a:ext cx="8519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/>
                <a:t>Substrat</a:t>
              </a:r>
              <a:endParaRPr lang="de-DE" sz="1400" dirty="0"/>
            </a:p>
          </p:txBody>
        </p:sp>
      </p:grpSp>
      <p:sp>
        <p:nvSpPr>
          <p:cNvPr id="16" name="Textfeld 15"/>
          <p:cNvSpPr txBox="1"/>
          <p:nvPr/>
        </p:nvSpPr>
        <p:spPr>
          <a:xfrm>
            <a:off x="7073992" y="6102440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Bildquelle: http://www.imtek.de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09180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de-DE" dirty="0" smtClean="0"/>
              <a:t>Die Lackdicke ist unabhängig von der dosierten Lackmenge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de-DE" dirty="0" smtClean="0"/>
              <a:t>Genauigkeit der Schichtdicke : ± 1%</a:t>
            </a:r>
          </a:p>
          <a:p>
            <a:r>
              <a:rPr lang="de-DE" dirty="0" smtClean="0"/>
              <a:t>Typische Lackschichten auf Wafern:</a:t>
            </a:r>
          </a:p>
          <a:p>
            <a:pPr lvl="1"/>
            <a:r>
              <a:rPr lang="de-DE" dirty="0" smtClean="0"/>
              <a:t>Standard Dünnfilmprozesse</a:t>
            </a:r>
            <a:br>
              <a:rPr lang="de-DE" dirty="0" smtClean="0"/>
            </a:br>
            <a:r>
              <a:rPr lang="de-DE" dirty="0" smtClean="0"/>
              <a:t>(Ätzen, Implantieren) : 1-2 µm</a:t>
            </a:r>
          </a:p>
          <a:p>
            <a:pPr lvl="1"/>
            <a:r>
              <a:rPr lang="de-DE" dirty="0" smtClean="0"/>
              <a:t>Spezialprozesse (Galvanik,…): 30-90 µm</a:t>
            </a:r>
          </a:p>
          <a:p>
            <a:pPr lvl="1"/>
            <a:r>
              <a:rPr lang="de-DE" dirty="0" smtClean="0"/>
              <a:t>Lackdicke auf “Chrom-Masken“: 0,5 µm</a:t>
            </a:r>
          </a:p>
          <a:p>
            <a:r>
              <a:rPr lang="de-DE" dirty="0" smtClean="0"/>
              <a:t>Prozessablauf:</a:t>
            </a:r>
          </a:p>
          <a:p>
            <a:pPr lvl="1"/>
            <a:r>
              <a:rPr lang="de-DE" dirty="0" smtClean="0"/>
              <a:t>Lack dosieren einige cm3</a:t>
            </a:r>
          </a:p>
          <a:p>
            <a:pPr lvl="1"/>
            <a:r>
              <a:rPr lang="de-DE" dirty="0" smtClean="0"/>
              <a:t>Lack verteilen</a:t>
            </a:r>
          </a:p>
          <a:p>
            <a:pPr lvl="1"/>
            <a:r>
              <a:rPr lang="de-DE" dirty="0" smtClean="0"/>
              <a:t>Lack </a:t>
            </a:r>
            <a:r>
              <a:rPr lang="de-DE" dirty="0" err="1" smtClean="0"/>
              <a:t>abschleudern</a:t>
            </a:r>
            <a:endParaRPr lang="de-DE" dirty="0" smtClean="0"/>
          </a:p>
          <a:p>
            <a:pPr lvl="1"/>
            <a:r>
              <a:rPr lang="de-DE" dirty="0" smtClean="0"/>
              <a:t>Zentrifugalkraft wirkt gegen</a:t>
            </a:r>
            <a:br>
              <a:rPr lang="de-DE" dirty="0" smtClean="0"/>
            </a:br>
            <a:r>
              <a:rPr lang="de-DE" dirty="0" smtClean="0"/>
              <a:t>Viskosität, Adhäsion</a:t>
            </a:r>
          </a:p>
          <a:p>
            <a:pPr lvl="1"/>
            <a:r>
              <a:rPr lang="de-DE" dirty="0" smtClean="0"/>
              <a:t>Das Abdampfen des Lösungsmittels</a:t>
            </a:r>
            <a:br>
              <a:rPr lang="de-DE" dirty="0" smtClean="0"/>
            </a:br>
            <a:r>
              <a:rPr lang="de-DE" dirty="0" smtClean="0"/>
              <a:t>stoppt das </a:t>
            </a:r>
            <a:r>
              <a:rPr lang="de-DE" dirty="0" err="1" smtClean="0"/>
              <a:t>Abdünnen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Aufschleuder</a:t>
            </a:r>
            <a:r>
              <a:rPr lang="de-DE" dirty="0" smtClean="0"/>
              <a:t> (Spin-On)-Verfahren zur Herstellung von Fotolackschichten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5724128" y="1422648"/>
            <a:ext cx="3240360" cy="4872506"/>
            <a:chOff x="5724128" y="1422648"/>
            <a:chExt cx="3240360" cy="4872506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6300192" y="3789559"/>
              <a:ext cx="2297832" cy="431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2075" tIns="46038" rIns="92075" bIns="4603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100" b="1" dirty="0"/>
                <a:t>Abhängigkeit der Lackdicke von der Drehzahl</a:t>
              </a: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24128" y="4171528"/>
              <a:ext cx="3240360" cy="2123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12160" y="1422648"/>
              <a:ext cx="2638425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4228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Vergleich Positiv- und Negativ-</a:t>
            </a:r>
            <a:r>
              <a:rPr lang="de-DE" dirty="0" err="1" smtClean="0"/>
              <a:t>Resist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550044"/>
              </p:ext>
            </p:extLst>
          </p:nvPr>
        </p:nvGraphicFramePr>
        <p:xfrm>
          <a:off x="876885" y="1165316"/>
          <a:ext cx="7295515" cy="4855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5680"/>
                <a:gridCol w="1837055"/>
                <a:gridCol w="1922780"/>
              </a:tblGrid>
              <a:tr h="450093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Positiv-</a:t>
                      </a:r>
                      <a:r>
                        <a:rPr lang="de-DE" dirty="0" err="1" smtClean="0"/>
                        <a:t>Resist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Negativ-</a:t>
                      </a:r>
                      <a:r>
                        <a:rPr lang="de-DE" dirty="0" err="1" smtClean="0"/>
                        <a:t>Resist</a:t>
                      </a:r>
                      <a:endParaRPr lang="de-DE" dirty="0"/>
                    </a:p>
                  </a:txBody>
                  <a:tcPr/>
                </a:tc>
              </a:tr>
              <a:tr h="450093">
                <a:tc>
                  <a:txBody>
                    <a:bodyPr/>
                    <a:lstStyle/>
                    <a:p>
                      <a:r>
                        <a:rPr lang="de-DE" dirty="0" smtClean="0"/>
                        <a:t>Minimale</a:t>
                      </a:r>
                      <a:r>
                        <a:rPr lang="de-DE" baseline="0" dirty="0" smtClean="0"/>
                        <a:t> Strukturbreite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0.5 µm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ca. 2 µm</a:t>
                      </a:r>
                      <a:endParaRPr lang="de-DE" dirty="0"/>
                    </a:p>
                  </a:txBody>
                  <a:tcPr/>
                </a:tc>
              </a:tr>
              <a:tr h="450093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Aspektverhältnis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gut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mäßig</a:t>
                      </a:r>
                      <a:endParaRPr lang="de-DE" dirty="0" smtClean="0"/>
                    </a:p>
                  </a:txBody>
                  <a:tcPr/>
                </a:tc>
              </a:tr>
              <a:tr h="450093">
                <a:tc>
                  <a:txBody>
                    <a:bodyPr/>
                    <a:lstStyle/>
                    <a:p>
                      <a:r>
                        <a:rPr lang="de-DE" dirty="0" smtClean="0"/>
                        <a:t>Lift-off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möglich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nicht möglich</a:t>
                      </a:r>
                      <a:endParaRPr lang="de-DE" dirty="0"/>
                    </a:p>
                  </a:txBody>
                  <a:tcPr/>
                </a:tc>
              </a:tr>
              <a:tr h="450093">
                <a:tc>
                  <a:txBody>
                    <a:bodyPr/>
                    <a:lstStyle/>
                    <a:p>
                      <a:r>
                        <a:rPr lang="de-DE" dirty="0" smtClean="0"/>
                        <a:t>Thermische Stabilität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gut (bis 200 °C)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mäßig</a:t>
                      </a:r>
                      <a:endParaRPr lang="de-DE" dirty="0"/>
                    </a:p>
                  </a:txBody>
                  <a:tcPr/>
                </a:tc>
              </a:tr>
              <a:tr h="450093">
                <a:tc>
                  <a:txBody>
                    <a:bodyPr/>
                    <a:lstStyle/>
                    <a:p>
                      <a:r>
                        <a:rPr lang="de-DE" dirty="0" smtClean="0"/>
                        <a:t>Staubpartikel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kaum </a:t>
                      </a:r>
                      <a:r>
                        <a:rPr lang="de-DE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Einfluß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bewirken Löcher</a:t>
                      </a:r>
                      <a:endParaRPr lang="de-DE" dirty="0"/>
                    </a:p>
                  </a:txBody>
                  <a:tcPr/>
                </a:tc>
              </a:tr>
              <a:tr h="627614">
                <a:tc>
                  <a:txBody>
                    <a:bodyPr/>
                    <a:lstStyle/>
                    <a:p>
                      <a:r>
                        <a:rPr lang="de-DE" dirty="0" smtClean="0"/>
                        <a:t>Passivierung bei Plasma-Ätzung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sehr gut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mäßig</a:t>
                      </a:r>
                      <a:endParaRPr lang="de-DE" dirty="0"/>
                    </a:p>
                  </a:txBody>
                  <a:tcPr/>
                </a:tc>
              </a:tr>
              <a:tr h="6276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Passivierung bei </a:t>
                      </a:r>
                      <a:r>
                        <a:rPr lang="de-DE" dirty="0" err="1" smtClean="0"/>
                        <a:t>Naßchemie</a:t>
                      </a:r>
                      <a:endParaRPr lang="de-D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mäßig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sehr gut</a:t>
                      </a:r>
                      <a:endParaRPr lang="de-DE" dirty="0"/>
                    </a:p>
                  </a:txBody>
                  <a:tcPr/>
                </a:tc>
              </a:tr>
              <a:tr h="450093">
                <a:tc>
                  <a:txBody>
                    <a:bodyPr/>
                    <a:lstStyle/>
                    <a:p>
                      <a:r>
                        <a:rPr lang="de-DE" dirty="0" smtClean="0"/>
                        <a:t>Adhäsion</a:t>
                      </a:r>
                      <a:r>
                        <a:rPr lang="de-DE" baseline="0" dirty="0" smtClean="0"/>
                        <a:t> zu Si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mtClean="0"/>
                        <a:t>gut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sehr gut</a:t>
                      </a:r>
                      <a:endParaRPr lang="de-DE" dirty="0"/>
                    </a:p>
                  </a:txBody>
                  <a:tcPr/>
                </a:tc>
              </a:tr>
              <a:tr h="450093">
                <a:tc>
                  <a:txBody>
                    <a:bodyPr/>
                    <a:lstStyle/>
                    <a:p>
                      <a:r>
                        <a:rPr lang="de-DE" dirty="0" smtClean="0"/>
                        <a:t>Kosten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teurer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 </a:t>
                      </a:r>
                      <a:r>
                        <a:rPr lang="de-DE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günstiger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512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Lithographie - Übersicht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Unterschied nach Art der Strahlung</a:t>
            </a:r>
          </a:p>
          <a:p>
            <a:pPr lvl="1"/>
            <a:r>
              <a:rPr lang="de-DE" sz="2000" dirty="0" smtClean="0"/>
              <a:t>Elektromagnetische Strahlung</a:t>
            </a:r>
          </a:p>
          <a:p>
            <a:pPr lvl="2"/>
            <a:r>
              <a:rPr lang="de-DE" sz="1800" dirty="0" err="1" smtClean="0"/>
              <a:t>Photolithographie</a:t>
            </a:r>
            <a:endParaRPr lang="de-DE" sz="1800" dirty="0" smtClean="0"/>
          </a:p>
          <a:p>
            <a:pPr lvl="2"/>
            <a:r>
              <a:rPr lang="de-DE" sz="1800" dirty="0" smtClean="0"/>
              <a:t>Röntgenlithographie</a:t>
            </a:r>
          </a:p>
          <a:p>
            <a:pPr lvl="1"/>
            <a:r>
              <a:rPr lang="de-DE" sz="2000" dirty="0" smtClean="0"/>
              <a:t>Partikelstrahlung</a:t>
            </a:r>
          </a:p>
          <a:p>
            <a:pPr lvl="2"/>
            <a:r>
              <a:rPr lang="de-DE" sz="1800" dirty="0" smtClean="0"/>
              <a:t>Ionenstrahllithographie</a:t>
            </a:r>
          </a:p>
          <a:p>
            <a:pPr lvl="2"/>
            <a:r>
              <a:rPr lang="de-DE" sz="1800" dirty="0" smtClean="0"/>
              <a:t>Elektronenstrahllithographie</a:t>
            </a:r>
            <a:endParaRPr lang="de-DE" sz="18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0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Lithographie - Übersicht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200" dirty="0" smtClean="0"/>
              <a:t>Elektromagnetische Strahlung</a:t>
            </a:r>
          </a:p>
          <a:p>
            <a:pPr lvl="1"/>
            <a:r>
              <a:rPr lang="de-DE" sz="2000" dirty="0" err="1" smtClean="0"/>
              <a:t>Photolithographie</a:t>
            </a:r>
            <a:endParaRPr lang="de-DE" sz="2000" dirty="0" smtClean="0"/>
          </a:p>
          <a:p>
            <a:pPr lvl="2"/>
            <a:r>
              <a:rPr lang="de-DE" dirty="0" smtClean="0"/>
              <a:t>Begrenzt in der minimalen Strukturgröße</a:t>
            </a:r>
          </a:p>
          <a:p>
            <a:pPr lvl="2"/>
            <a:r>
              <a:rPr lang="de-DE" dirty="0" smtClean="0"/>
              <a:t>Belichtung großer Flächen möglich</a:t>
            </a:r>
          </a:p>
          <a:p>
            <a:pPr lvl="2"/>
            <a:r>
              <a:rPr lang="de-DE" dirty="0" smtClean="0"/>
              <a:t>Am weitesten verbreitetes Verfahren</a:t>
            </a:r>
          </a:p>
          <a:p>
            <a:pPr lvl="2"/>
            <a:r>
              <a:rPr lang="de-DE" dirty="0" smtClean="0"/>
              <a:t>Einsatz in Mikroelektronik und Mikrosystemtechnik</a:t>
            </a:r>
          </a:p>
          <a:p>
            <a:pPr lvl="2"/>
            <a:r>
              <a:rPr lang="de-DE" dirty="0" smtClean="0"/>
              <a:t>Effiziente und produktive Belichtung</a:t>
            </a:r>
          </a:p>
          <a:p>
            <a:pPr lvl="2"/>
            <a:r>
              <a:rPr lang="de-DE" dirty="0" smtClean="0"/>
              <a:t>Minimale Strukturgrößen momentan bei ca. 22 </a:t>
            </a:r>
            <a:r>
              <a:rPr lang="de-DE" dirty="0" err="1" smtClean="0"/>
              <a:t>nm</a:t>
            </a:r>
            <a:endParaRPr lang="de-DE" dirty="0"/>
          </a:p>
          <a:p>
            <a:pPr lvl="2"/>
            <a:r>
              <a:rPr lang="de-DE" dirty="0" smtClean="0"/>
              <a:t>Wellenlänge 193 </a:t>
            </a:r>
            <a:r>
              <a:rPr lang="de-DE" dirty="0" err="1" smtClean="0"/>
              <a:t>nm</a:t>
            </a:r>
            <a:r>
              <a:rPr lang="de-DE" dirty="0" smtClean="0"/>
              <a:t> (EUV, extreme UV)</a:t>
            </a:r>
          </a:p>
          <a:p>
            <a:pPr lvl="1"/>
            <a:r>
              <a:rPr lang="de-DE" sz="2000" dirty="0" smtClean="0"/>
              <a:t>Röntgenlithographie</a:t>
            </a:r>
          </a:p>
          <a:p>
            <a:r>
              <a:rPr lang="de-DE" sz="2200" dirty="0" smtClean="0"/>
              <a:t>Partikelstrahlung</a:t>
            </a:r>
          </a:p>
          <a:p>
            <a:pPr lvl="1"/>
            <a:r>
              <a:rPr lang="de-DE" sz="2000" dirty="0" smtClean="0"/>
              <a:t>Ionenstrahllithographie</a:t>
            </a:r>
          </a:p>
          <a:p>
            <a:pPr lvl="1"/>
            <a:r>
              <a:rPr lang="de-DE" sz="2000" dirty="0" smtClean="0"/>
              <a:t>Elektronenstrahllithographie</a:t>
            </a:r>
            <a:endParaRPr lang="de-DE" sz="20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56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Lithographie - Übersicht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200" dirty="0" smtClean="0"/>
              <a:t>Elektromagnetische Strahlung:</a:t>
            </a:r>
          </a:p>
          <a:p>
            <a:pPr lvl="1"/>
            <a:r>
              <a:rPr lang="de-DE" sz="2000" dirty="0" err="1" smtClean="0"/>
              <a:t>Photolithographie</a:t>
            </a:r>
            <a:endParaRPr lang="de-DE" sz="2000" dirty="0" smtClean="0"/>
          </a:p>
          <a:p>
            <a:pPr lvl="1"/>
            <a:r>
              <a:rPr lang="de-DE" sz="2000" dirty="0" smtClean="0"/>
              <a:t>Röntgenlithographie</a:t>
            </a:r>
          </a:p>
          <a:p>
            <a:r>
              <a:rPr lang="de-DE" sz="2200" dirty="0" smtClean="0"/>
              <a:t>Partikelstrahlung:</a:t>
            </a:r>
          </a:p>
          <a:p>
            <a:pPr lvl="1"/>
            <a:r>
              <a:rPr lang="de-DE" sz="2000" dirty="0" smtClean="0"/>
              <a:t>Ionenstrahllithographie</a:t>
            </a:r>
          </a:p>
          <a:p>
            <a:pPr lvl="1"/>
            <a:r>
              <a:rPr lang="de-DE" sz="2000" dirty="0" smtClean="0"/>
              <a:t>Elektronenstrahllithographie</a:t>
            </a:r>
          </a:p>
          <a:p>
            <a:pPr lvl="2"/>
            <a:r>
              <a:rPr lang="de-DE" dirty="0" smtClean="0"/>
              <a:t>Sehr geringe Wellenlänge (8 </a:t>
            </a:r>
            <a:r>
              <a:rPr lang="de-DE" dirty="0" err="1" smtClean="0"/>
              <a:t>pm</a:t>
            </a:r>
            <a:r>
              <a:rPr lang="de-DE" dirty="0" smtClean="0"/>
              <a:t>)</a:t>
            </a:r>
          </a:p>
          <a:p>
            <a:pPr lvl="2"/>
            <a:r>
              <a:rPr lang="de-DE" dirty="0" smtClean="0"/>
              <a:t>Sehr kleine Strukturgrößen</a:t>
            </a:r>
          </a:p>
          <a:p>
            <a:pPr lvl="2"/>
            <a:r>
              <a:rPr lang="de-DE" dirty="0" smtClean="0"/>
              <a:t>Serielle Belichtung durch einen Strahl</a:t>
            </a:r>
          </a:p>
          <a:p>
            <a:pPr lvl="2"/>
            <a:r>
              <a:rPr lang="de-DE" dirty="0" smtClean="0"/>
              <a:t>Hohe Schreibzeit (mehrere Stunden)</a:t>
            </a:r>
          </a:p>
          <a:p>
            <a:pPr lvl="2"/>
            <a:r>
              <a:rPr lang="de-DE" dirty="0" smtClean="0"/>
              <a:t>Herstellung von Masken</a:t>
            </a:r>
          </a:p>
          <a:p>
            <a:pPr lvl="2"/>
            <a:r>
              <a:rPr lang="de-DE" dirty="0" smtClean="0"/>
              <a:t>Herstellung von kleinen Stückzahlen (ASICS)</a:t>
            </a:r>
          </a:p>
          <a:p>
            <a:pPr lvl="2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4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Optische Lithographie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CD64446-9DE9-4EC1-92AB-907DF09BD351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8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Gliederung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Wiederholung</a:t>
            </a:r>
          </a:p>
          <a:p>
            <a:r>
              <a:rPr lang="de-DE" dirty="0"/>
              <a:t>Lithographie</a:t>
            </a:r>
            <a:endParaRPr lang="de-DE" sz="1000" dirty="0"/>
          </a:p>
          <a:p>
            <a:pPr lvl="1"/>
            <a:r>
              <a:rPr lang="de-DE" dirty="0"/>
              <a:t>Grundprinzip</a:t>
            </a:r>
          </a:p>
          <a:p>
            <a:pPr lvl="1"/>
            <a:r>
              <a:rPr lang="de-DE" dirty="0"/>
              <a:t>Ablauf</a:t>
            </a:r>
          </a:p>
          <a:p>
            <a:pPr lvl="1"/>
            <a:r>
              <a:rPr lang="de-DE" dirty="0" err="1"/>
              <a:t>Resist</a:t>
            </a:r>
            <a:r>
              <a:rPr lang="de-DE" dirty="0"/>
              <a:t>-Technik </a:t>
            </a:r>
          </a:p>
          <a:p>
            <a:pPr lvl="1"/>
            <a:r>
              <a:rPr lang="de-DE" dirty="0"/>
              <a:t>Optische Lithographie (</a:t>
            </a:r>
            <a:r>
              <a:rPr lang="de-DE" dirty="0" err="1"/>
              <a:t>Photolithographie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Laserlithographie</a:t>
            </a:r>
          </a:p>
          <a:p>
            <a:pPr lvl="1"/>
            <a:r>
              <a:rPr lang="de-DE" dirty="0" smtClean="0"/>
              <a:t>Elektronen-</a:t>
            </a:r>
            <a:r>
              <a:rPr lang="de-DE" dirty="0"/>
              <a:t>, Ionenstrahllithographie</a:t>
            </a:r>
          </a:p>
          <a:p>
            <a:pPr lvl="1"/>
            <a:r>
              <a:rPr lang="de-DE" dirty="0" smtClean="0"/>
              <a:t>Röntgenlithographie</a:t>
            </a:r>
          </a:p>
          <a:p>
            <a:r>
              <a:rPr lang="de-DE" dirty="0" smtClean="0"/>
              <a:t>Mikromechanik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Wellenlänge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UV-Strahlung kommt zum Einsatz (UV - Lithographie)</a:t>
            </a:r>
          </a:p>
          <a:p>
            <a:r>
              <a:rPr lang="de-DE" dirty="0" smtClean="0"/>
              <a:t>Verwendete Strahlungsquellen für UV- und </a:t>
            </a:r>
            <a:r>
              <a:rPr lang="de-DE" dirty="0" err="1" smtClean="0"/>
              <a:t>Deep</a:t>
            </a:r>
            <a:r>
              <a:rPr lang="de-DE" dirty="0" smtClean="0"/>
              <a:t> UV-Licht</a:t>
            </a:r>
          </a:p>
          <a:p>
            <a:pPr lvl="1"/>
            <a:r>
              <a:rPr lang="de-DE" dirty="0" smtClean="0"/>
              <a:t>Quecksilberdampflampen </a:t>
            </a:r>
          </a:p>
          <a:p>
            <a:pPr lvl="2"/>
            <a:r>
              <a:rPr lang="de-DE" dirty="0" smtClean="0"/>
              <a:t>436 </a:t>
            </a:r>
            <a:r>
              <a:rPr lang="de-DE" dirty="0" err="1" smtClean="0"/>
              <a:t>nm</a:t>
            </a:r>
            <a:r>
              <a:rPr lang="de-DE" dirty="0" smtClean="0"/>
              <a:t> (G - Linie), 405 </a:t>
            </a:r>
            <a:r>
              <a:rPr lang="de-DE" dirty="0" err="1" smtClean="0"/>
              <a:t>nm</a:t>
            </a:r>
            <a:r>
              <a:rPr lang="de-DE" dirty="0" smtClean="0"/>
              <a:t> (H-Linie), 365 </a:t>
            </a:r>
            <a:r>
              <a:rPr lang="de-DE" dirty="0" err="1" smtClean="0"/>
              <a:t>nm</a:t>
            </a:r>
            <a:r>
              <a:rPr lang="de-DE" dirty="0" smtClean="0"/>
              <a:t> (I - Linie)</a:t>
            </a:r>
          </a:p>
          <a:p>
            <a:pPr lvl="1"/>
            <a:r>
              <a:rPr lang="de-DE" dirty="0" err="1" smtClean="0"/>
              <a:t>Excimerlaser</a:t>
            </a:r>
            <a:r>
              <a:rPr lang="de-DE" dirty="0" smtClean="0"/>
              <a:t> (</a:t>
            </a:r>
            <a:r>
              <a:rPr lang="de-DE" dirty="0" err="1" smtClean="0"/>
              <a:t>Gaslaser</a:t>
            </a:r>
            <a:r>
              <a:rPr lang="de-DE" dirty="0" smtClean="0"/>
              <a:t>)</a:t>
            </a:r>
          </a:p>
          <a:p>
            <a:pPr lvl="2"/>
            <a:r>
              <a:rPr lang="de-DE" dirty="0" err="1" smtClean="0"/>
              <a:t>KrF</a:t>
            </a:r>
            <a:r>
              <a:rPr lang="de-DE" dirty="0" smtClean="0"/>
              <a:t>: 248 </a:t>
            </a:r>
            <a:r>
              <a:rPr lang="de-DE" dirty="0" err="1" smtClean="0"/>
              <a:t>nm</a:t>
            </a:r>
            <a:r>
              <a:rPr lang="de-DE" dirty="0" smtClean="0"/>
              <a:t>, </a:t>
            </a:r>
            <a:r>
              <a:rPr lang="de-DE" dirty="0" err="1" smtClean="0"/>
              <a:t>ArF</a:t>
            </a:r>
            <a:r>
              <a:rPr lang="de-DE" dirty="0" smtClean="0"/>
              <a:t>: 193 </a:t>
            </a:r>
            <a:r>
              <a:rPr lang="de-DE" dirty="0" err="1" smtClean="0"/>
              <a:t>nm</a:t>
            </a:r>
            <a:r>
              <a:rPr lang="de-DE" dirty="0" smtClean="0"/>
              <a:t>, F</a:t>
            </a:r>
            <a:r>
              <a:rPr lang="de-DE" sz="1100" dirty="0" smtClean="0"/>
              <a:t>2</a:t>
            </a:r>
            <a:r>
              <a:rPr lang="de-DE" dirty="0" smtClean="0"/>
              <a:t>: 157 </a:t>
            </a:r>
            <a:r>
              <a:rPr lang="de-DE" dirty="0" err="1" smtClean="0"/>
              <a:t>nm</a:t>
            </a:r>
            <a:endParaRPr lang="de-DE" dirty="0" smtClean="0"/>
          </a:p>
          <a:p>
            <a:r>
              <a:rPr lang="de-DE" dirty="0" err="1" smtClean="0"/>
              <a:t>Excimer</a:t>
            </a:r>
            <a:r>
              <a:rPr lang="de-DE" dirty="0" smtClean="0"/>
              <a:t>-Laser und bessere Belichtungsverfahren erweitern den Einsatzbereich bis zu 22 </a:t>
            </a:r>
            <a:r>
              <a:rPr lang="de-DE" dirty="0" err="1" smtClean="0"/>
              <a:t>nm</a:t>
            </a:r>
            <a:r>
              <a:rPr lang="de-DE" dirty="0" smtClean="0"/>
              <a:t> Linienbreite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8434" name="Picture 2" descr="Datei:Spectrum of lithography lig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8114531" cy="246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55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Masken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Chrommaske</a:t>
            </a:r>
          </a:p>
          <a:p>
            <a:pPr lvl="1"/>
            <a:r>
              <a:rPr lang="de-DE" dirty="0" smtClean="0"/>
              <a:t>Quarzglasplatte mit einer strukturierter Chromschicht (Absorber)</a:t>
            </a:r>
          </a:p>
          <a:p>
            <a:pPr lvl="2"/>
            <a:r>
              <a:rPr lang="de-DE" dirty="0" smtClean="0"/>
              <a:t>Dicke Quarzplatte: mm</a:t>
            </a:r>
          </a:p>
          <a:p>
            <a:pPr lvl="2"/>
            <a:r>
              <a:rPr lang="de-DE" dirty="0" smtClean="0"/>
              <a:t>Dicke Chromschicht: </a:t>
            </a:r>
            <a:r>
              <a:rPr lang="de-DE" dirty="0" err="1" smtClean="0"/>
              <a:t>nm</a:t>
            </a:r>
            <a:endParaRPr lang="de-DE" dirty="0" smtClean="0"/>
          </a:p>
          <a:p>
            <a:pPr lvl="2"/>
            <a:r>
              <a:rPr lang="de-DE" dirty="0" smtClean="0"/>
              <a:t>Quarzplatte ist transparent für UV</a:t>
            </a:r>
          </a:p>
          <a:p>
            <a:pPr lvl="2"/>
            <a:r>
              <a:rPr lang="de-DE" dirty="0" smtClean="0"/>
              <a:t>Chrom absorbiert UV</a:t>
            </a:r>
          </a:p>
          <a:p>
            <a:endParaRPr lang="de-DE" dirty="0" smtClean="0"/>
          </a:p>
          <a:p>
            <a:r>
              <a:rPr lang="de-DE" dirty="0" smtClean="0"/>
              <a:t>Typische Kosten</a:t>
            </a:r>
          </a:p>
          <a:p>
            <a:pPr lvl="1"/>
            <a:r>
              <a:rPr lang="de-DE" dirty="0" smtClean="0"/>
              <a:t>30 €/cm</a:t>
            </a:r>
            <a:r>
              <a:rPr lang="de-DE" baseline="30000" dirty="0" smtClean="0"/>
              <a:t>2</a:t>
            </a:r>
            <a:r>
              <a:rPr lang="de-DE" dirty="0" smtClean="0"/>
              <a:t> für Strukturen  &gt; 5 mm</a:t>
            </a:r>
          </a:p>
          <a:p>
            <a:pPr lvl="1"/>
            <a:r>
              <a:rPr lang="de-DE" dirty="0" smtClean="0"/>
              <a:t>75 €/cm</a:t>
            </a:r>
            <a:r>
              <a:rPr lang="de-DE" baseline="30000" dirty="0" smtClean="0"/>
              <a:t>2</a:t>
            </a:r>
            <a:r>
              <a:rPr lang="de-DE" dirty="0" smtClean="0"/>
              <a:t> für Strukturen 1-5 mm</a:t>
            </a:r>
          </a:p>
          <a:p>
            <a:pPr lvl="1">
              <a:buNone/>
            </a:pPr>
            <a:r>
              <a:rPr lang="de-DE" dirty="0" smtClean="0"/>
              <a:t>	</a:t>
            </a:r>
            <a:r>
              <a:rPr lang="de-DE" dirty="0" smtClean="0">
                <a:latin typeface="Arial"/>
                <a:cs typeface="Arial"/>
              </a:rPr>
              <a:t>→ Maske für 4“-Wafer: circa 500 – 2500 €</a:t>
            </a:r>
            <a:endParaRPr lang="de-DE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492896"/>
            <a:ext cx="2592288" cy="248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7073992" y="6102440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Bildquelle: http://www.imtek.de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7351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Herstellung von Chrommasken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Resist</a:t>
            </a:r>
            <a:r>
              <a:rPr lang="de-DE" dirty="0" smtClean="0"/>
              <a:t> auf Chrombeschichtete Quarzplatte (Maskenblank)</a:t>
            </a:r>
          </a:p>
          <a:p>
            <a:endParaRPr lang="de-DE" dirty="0" smtClean="0"/>
          </a:p>
          <a:p>
            <a:r>
              <a:rPr lang="de-DE" dirty="0" err="1" smtClean="0"/>
              <a:t>Resist</a:t>
            </a:r>
            <a:r>
              <a:rPr lang="de-DE" dirty="0" smtClean="0"/>
              <a:t> mit E-Beam strukturieren</a:t>
            </a:r>
          </a:p>
          <a:p>
            <a:endParaRPr lang="de-DE" dirty="0" smtClean="0"/>
          </a:p>
          <a:p>
            <a:r>
              <a:rPr lang="de-DE" dirty="0" err="1" smtClean="0"/>
              <a:t>Resist</a:t>
            </a:r>
            <a:r>
              <a:rPr lang="de-DE" dirty="0" smtClean="0"/>
              <a:t> entwickeln</a:t>
            </a:r>
          </a:p>
          <a:p>
            <a:endParaRPr lang="de-DE" dirty="0" smtClean="0"/>
          </a:p>
          <a:p>
            <a:r>
              <a:rPr lang="de-DE" dirty="0" smtClean="0"/>
              <a:t>Chrom (nasschemisch) ätzen</a:t>
            </a:r>
          </a:p>
          <a:p>
            <a:endParaRPr lang="de-DE" dirty="0" smtClean="0"/>
          </a:p>
          <a:p>
            <a:r>
              <a:rPr lang="de-DE" dirty="0" err="1" smtClean="0"/>
              <a:t>Resist</a:t>
            </a:r>
            <a:r>
              <a:rPr lang="de-DE" dirty="0" smtClean="0"/>
              <a:t>  strippen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96952"/>
            <a:ext cx="2952700" cy="29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83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Maskenlabor für die Mikrotechnik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71575"/>
            <a:ext cx="7620000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355725" y="5622925"/>
            <a:ext cx="29051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dirty="0"/>
              <a:t>Forschungszentrum Karlsruhe</a:t>
            </a:r>
          </a:p>
          <a:p>
            <a:pPr eaLnBrk="1" hangingPunct="1"/>
            <a:r>
              <a:rPr lang="de-DE" sz="1400" dirty="0"/>
              <a:t>Technik und Umwelt</a:t>
            </a:r>
          </a:p>
        </p:txBody>
      </p:sp>
    </p:spTree>
    <p:extLst>
      <p:ext uri="{BB962C8B-B14F-4D97-AF65-F5344CB8AC3E}">
        <p14:creationId xmlns:p14="http://schemas.microsoft.com/office/powerpoint/2010/main" val="307281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Mask</a:t>
            </a:r>
            <a:r>
              <a:rPr lang="de-DE" dirty="0" smtClean="0"/>
              <a:t> </a:t>
            </a:r>
            <a:r>
              <a:rPr lang="de-DE" dirty="0" err="1" smtClean="0"/>
              <a:t>Aligner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6689725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37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Ablauf einer </a:t>
            </a:r>
            <a:r>
              <a:rPr lang="de-DE" dirty="0" err="1" smtClean="0"/>
              <a:t>Photolithographie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Reinigung der Wafer</a:t>
            </a:r>
          </a:p>
          <a:p>
            <a:r>
              <a:rPr lang="de-DE" dirty="0" smtClean="0"/>
              <a:t>HMDS – Beschichtung</a:t>
            </a:r>
          </a:p>
          <a:p>
            <a:pPr lvl="1"/>
            <a:r>
              <a:rPr lang="de-DE" dirty="0" smtClean="0"/>
              <a:t>Der </a:t>
            </a:r>
            <a:r>
              <a:rPr lang="de-DE" dirty="0" err="1" smtClean="0"/>
              <a:t>Resist</a:t>
            </a:r>
            <a:r>
              <a:rPr lang="de-DE" dirty="0" smtClean="0"/>
              <a:t> haftet nicht oder nur schlecht auf Si, </a:t>
            </a:r>
            <a:r>
              <a:rPr lang="de-DE" dirty="0" err="1" smtClean="0"/>
              <a:t>SiOH</a:t>
            </a:r>
            <a:r>
              <a:rPr lang="de-DE" dirty="0" smtClean="0"/>
              <a:t> oder SiO</a:t>
            </a:r>
            <a:r>
              <a:rPr lang="de-DE" sz="1400" dirty="0" smtClean="0"/>
              <a:t>2</a:t>
            </a:r>
          </a:p>
          <a:p>
            <a:pPr lvl="1">
              <a:buNone/>
            </a:pPr>
            <a:r>
              <a:rPr lang="de-DE" sz="1400" dirty="0" smtClean="0"/>
              <a:t>	</a:t>
            </a:r>
            <a:r>
              <a:rPr lang="de-DE" sz="2400" dirty="0" smtClean="0">
                <a:latin typeface="Arial"/>
                <a:cs typeface="Arial"/>
              </a:rPr>
              <a:t>→ </a:t>
            </a:r>
            <a:r>
              <a:rPr lang="de-DE" dirty="0" smtClean="0">
                <a:cs typeface="Arial"/>
              </a:rPr>
              <a:t>Verbesserung der Haftung von </a:t>
            </a:r>
            <a:r>
              <a:rPr lang="de-DE" dirty="0" err="1" smtClean="0">
                <a:cs typeface="Arial"/>
              </a:rPr>
              <a:t>Resist</a:t>
            </a:r>
            <a:r>
              <a:rPr lang="de-DE" dirty="0" smtClean="0">
                <a:cs typeface="Arial"/>
              </a:rPr>
              <a:t> zu Substrat</a:t>
            </a:r>
          </a:p>
          <a:p>
            <a:pPr lvl="0"/>
            <a:r>
              <a:rPr lang="de-DE" dirty="0" err="1" smtClean="0">
                <a:solidFill>
                  <a:srgbClr val="000000"/>
                </a:solidFill>
              </a:rPr>
              <a:t>Resist</a:t>
            </a:r>
            <a:r>
              <a:rPr lang="de-DE" dirty="0" smtClean="0">
                <a:solidFill>
                  <a:srgbClr val="000000"/>
                </a:solidFill>
              </a:rPr>
              <a:t> aufbringen (Spin-</a:t>
            </a:r>
            <a:r>
              <a:rPr lang="de-DE" dirty="0" err="1" smtClean="0">
                <a:solidFill>
                  <a:srgbClr val="000000"/>
                </a:solidFill>
              </a:rPr>
              <a:t>Coating</a:t>
            </a:r>
            <a:r>
              <a:rPr lang="de-DE" dirty="0" smtClean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de-DE" dirty="0" smtClean="0">
                <a:solidFill>
                  <a:srgbClr val="000000"/>
                </a:solidFill>
              </a:rPr>
              <a:t>Aufschleudern des </a:t>
            </a:r>
            <a:r>
              <a:rPr lang="de-DE" dirty="0" err="1" smtClean="0">
                <a:solidFill>
                  <a:srgbClr val="000000"/>
                </a:solidFill>
              </a:rPr>
              <a:t>Resists</a:t>
            </a:r>
            <a:endParaRPr lang="de-DE" dirty="0" smtClean="0">
              <a:solidFill>
                <a:srgbClr val="000000"/>
              </a:solidFill>
            </a:endParaRPr>
          </a:p>
          <a:p>
            <a:pPr lvl="2"/>
            <a:r>
              <a:rPr lang="de-DE" dirty="0" smtClean="0">
                <a:solidFill>
                  <a:srgbClr val="000000"/>
                </a:solidFill>
              </a:rPr>
              <a:t>Standard: </a:t>
            </a:r>
            <a:r>
              <a:rPr lang="de-DE" dirty="0" err="1" smtClean="0">
                <a:solidFill>
                  <a:srgbClr val="000000"/>
                </a:solidFill>
              </a:rPr>
              <a:t>Resist</a:t>
            </a:r>
            <a:r>
              <a:rPr lang="de-DE" dirty="0" smtClean="0">
                <a:solidFill>
                  <a:srgbClr val="000000"/>
                </a:solidFill>
              </a:rPr>
              <a:t> dispensieren bei U = 800 </a:t>
            </a:r>
            <a:r>
              <a:rPr lang="de-DE" dirty="0" err="1" smtClean="0">
                <a:solidFill>
                  <a:srgbClr val="000000"/>
                </a:solidFill>
              </a:rPr>
              <a:t>rpm</a:t>
            </a:r>
            <a:r>
              <a:rPr lang="de-DE" dirty="0" smtClean="0">
                <a:solidFill>
                  <a:srgbClr val="000000"/>
                </a:solidFill>
              </a:rPr>
              <a:t/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dirty="0" smtClean="0">
                <a:solidFill>
                  <a:srgbClr val="000000"/>
                </a:solidFill>
              </a:rPr>
              <a:t>	      </a:t>
            </a:r>
            <a:r>
              <a:rPr lang="de-DE" dirty="0" err="1" smtClean="0">
                <a:solidFill>
                  <a:srgbClr val="000000"/>
                </a:solidFill>
              </a:rPr>
              <a:t>Resistdicke</a:t>
            </a:r>
            <a:r>
              <a:rPr lang="de-DE" dirty="0" smtClean="0">
                <a:solidFill>
                  <a:srgbClr val="000000"/>
                </a:solidFill>
              </a:rPr>
              <a:t> definieren bei U = 4000 </a:t>
            </a:r>
            <a:r>
              <a:rPr lang="de-DE" dirty="0" err="1" smtClean="0">
                <a:solidFill>
                  <a:srgbClr val="000000"/>
                </a:solidFill>
              </a:rPr>
              <a:t>rpm</a:t>
            </a:r>
            <a:endParaRPr lang="de-DE" dirty="0" smtClean="0">
              <a:solidFill>
                <a:srgbClr val="000000"/>
              </a:solidFill>
            </a:endParaRPr>
          </a:p>
          <a:p>
            <a:pPr lvl="1">
              <a:buNone/>
            </a:pPr>
            <a:endParaRPr lang="de-DE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1718" y="4149080"/>
            <a:ext cx="43624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7073992" y="6102440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Bildquelle: http://www.imtek.de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86681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Ablauf einer </a:t>
            </a:r>
            <a:r>
              <a:rPr lang="de-DE" dirty="0" err="1" smtClean="0"/>
              <a:t>Photolithographie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Softbake</a:t>
            </a:r>
            <a:endParaRPr lang="de-DE" dirty="0" smtClean="0"/>
          </a:p>
          <a:p>
            <a:pPr lvl="1"/>
            <a:r>
              <a:rPr lang="de-DE" dirty="0" smtClean="0"/>
              <a:t>Austreiben des Lösungsmittel</a:t>
            </a:r>
          </a:p>
          <a:p>
            <a:pPr lvl="2"/>
            <a:r>
              <a:rPr lang="de-DE" dirty="0" err="1" smtClean="0"/>
              <a:t>Hotplate</a:t>
            </a:r>
            <a:r>
              <a:rPr lang="de-DE" dirty="0" smtClean="0"/>
              <a:t>: T = 90 </a:t>
            </a:r>
            <a:r>
              <a:rPr lang="de-DE" dirty="0" smtClean="0">
                <a:latin typeface="Arial"/>
                <a:cs typeface="Arial"/>
              </a:rPr>
              <a:t>°</a:t>
            </a:r>
            <a:r>
              <a:rPr lang="de-DE" dirty="0" smtClean="0"/>
              <a:t>C, t = 45 Sec</a:t>
            </a:r>
          </a:p>
          <a:p>
            <a:pPr lvl="2"/>
            <a:r>
              <a:rPr lang="de-DE" dirty="0" smtClean="0"/>
              <a:t>Ofen: T = 90 – 100 </a:t>
            </a:r>
            <a:r>
              <a:rPr lang="de-DE" dirty="0" smtClean="0">
                <a:latin typeface="Arial"/>
                <a:cs typeface="Arial"/>
              </a:rPr>
              <a:t>°</a:t>
            </a:r>
            <a:r>
              <a:rPr lang="de-DE" dirty="0" smtClean="0"/>
              <a:t>C, t = 20 min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Alignment</a:t>
            </a:r>
            <a:r>
              <a:rPr lang="de-DE" dirty="0" smtClean="0"/>
              <a:t> und Belichten</a:t>
            </a:r>
          </a:p>
          <a:p>
            <a:pPr lvl="1"/>
            <a:r>
              <a:rPr lang="de-DE" dirty="0" smtClean="0"/>
              <a:t>Parameter: Belichtungszeit, Energiedosis und Wellenlänge</a:t>
            </a:r>
          </a:p>
          <a:p>
            <a:pPr lvl="1"/>
            <a:r>
              <a:rPr lang="de-DE" dirty="0" err="1" smtClean="0"/>
              <a:t>Proximity</a:t>
            </a:r>
            <a:r>
              <a:rPr lang="de-DE" dirty="0" smtClean="0"/>
              <a:t>, Kontakt oder abbildende Belichtung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9" y="2636912"/>
            <a:ext cx="850004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7073992" y="6102440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Bildquelle: http://www.imtek.de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92331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Ablauf einer </a:t>
            </a:r>
            <a:r>
              <a:rPr lang="de-DE" dirty="0" err="1" smtClean="0"/>
              <a:t>Photolithographie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Entwicklung</a:t>
            </a:r>
          </a:p>
          <a:p>
            <a:pPr lvl="1"/>
            <a:r>
              <a:rPr lang="de-DE" dirty="0" smtClean="0"/>
              <a:t>Entwicklung in speziellem Entwickler</a:t>
            </a:r>
          </a:p>
          <a:p>
            <a:pPr lvl="1"/>
            <a:r>
              <a:rPr lang="de-DE" dirty="0" smtClean="0"/>
              <a:t>Parameter: Entwicklungsdauer (Standard: ca. 50 sec)</a:t>
            </a:r>
          </a:p>
          <a:p>
            <a:pPr lvl="1"/>
            <a:r>
              <a:rPr lang="de-DE" dirty="0" smtClean="0"/>
              <a:t>Überentwicklung führt zu schlechten Kanten</a:t>
            </a:r>
          </a:p>
          <a:p>
            <a:pPr lvl="1"/>
            <a:r>
              <a:rPr lang="de-DE" dirty="0" smtClean="0"/>
              <a:t>Unterentwicklung führt zu Rückständen des zu entfernenden </a:t>
            </a:r>
            <a:r>
              <a:rPr lang="de-DE" dirty="0" err="1" smtClean="0"/>
              <a:t>Resists</a:t>
            </a:r>
            <a:endParaRPr lang="de-DE" dirty="0" smtClean="0"/>
          </a:p>
          <a:p>
            <a:r>
              <a:rPr lang="de-DE" dirty="0" err="1" smtClean="0"/>
              <a:t>Postbake</a:t>
            </a:r>
            <a:endParaRPr lang="de-DE" dirty="0" smtClean="0"/>
          </a:p>
          <a:p>
            <a:pPr lvl="1"/>
            <a:r>
              <a:rPr lang="de-DE" dirty="0" smtClean="0"/>
              <a:t>Austreiben des restlichen Lösungsmittel</a:t>
            </a:r>
          </a:p>
          <a:p>
            <a:pPr lvl="1"/>
            <a:r>
              <a:rPr lang="de-DE" dirty="0" smtClean="0"/>
              <a:t>Stabilisierung und Aushärten der Polymer-Matrix</a:t>
            </a:r>
          </a:p>
          <a:p>
            <a:pPr lvl="2"/>
            <a:r>
              <a:rPr lang="de-DE" dirty="0" err="1" smtClean="0"/>
              <a:t>Hotplate</a:t>
            </a:r>
            <a:r>
              <a:rPr lang="de-DE" dirty="0" smtClean="0"/>
              <a:t>: T = 115 </a:t>
            </a:r>
            <a:r>
              <a:rPr lang="de-DE" dirty="0" smtClean="0">
                <a:cs typeface="Arial"/>
              </a:rPr>
              <a:t>°</a:t>
            </a:r>
            <a:r>
              <a:rPr lang="de-DE" dirty="0" smtClean="0"/>
              <a:t>C, t = 45 Sec</a:t>
            </a:r>
          </a:p>
          <a:p>
            <a:pPr lvl="2"/>
            <a:r>
              <a:rPr lang="de-DE" dirty="0" smtClean="0"/>
              <a:t>Ofen: T = 115 – 130 </a:t>
            </a:r>
            <a:r>
              <a:rPr lang="de-DE" dirty="0" smtClean="0">
                <a:cs typeface="Arial"/>
              </a:rPr>
              <a:t>°</a:t>
            </a:r>
            <a:r>
              <a:rPr lang="de-DE" dirty="0" smtClean="0"/>
              <a:t>C, t = 20 min</a:t>
            </a:r>
          </a:p>
          <a:p>
            <a:r>
              <a:rPr lang="de-DE" dirty="0" smtClean="0"/>
              <a:t>Strukturierung</a:t>
            </a:r>
          </a:p>
          <a:p>
            <a:r>
              <a:rPr lang="de-DE" dirty="0" err="1" smtClean="0"/>
              <a:t>Resist</a:t>
            </a:r>
            <a:r>
              <a:rPr lang="de-DE" dirty="0" smtClean="0"/>
              <a:t> entfernen (Strippen)</a:t>
            </a:r>
          </a:p>
          <a:p>
            <a:pPr lvl="1"/>
            <a:r>
              <a:rPr lang="de-DE" dirty="0" smtClean="0"/>
              <a:t>Wafer in Aceton (t</a:t>
            </a:r>
            <a:r>
              <a:rPr lang="de-DE" dirty="0" smtClean="0">
                <a:latin typeface="Arial"/>
                <a:cs typeface="Arial"/>
              </a:rPr>
              <a:t>~ 5 min</a:t>
            </a:r>
            <a:r>
              <a:rPr lang="de-DE" dirty="0" smtClean="0"/>
              <a:t>), </a:t>
            </a:r>
            <a:r>
              <a:rPr lang="de-DE" dirty="0" err="1" smtClean="0"/>
              <a:t>Isopropanol</a:t>
            </a:r>
            <a:r>
              <a:rPr lang="de-DE" dirty="0" smtClean="0"/>
              <a:t>, DI-Wasser</a:t>
            </a:r>
          </a:p>
          <a:p>
            <a:pPr lvl="1"/>
            <a:r>
              <a:rPr lang="de-DE" dirty="0" smtClean="0"/>
              <a:t>Oder: Wafer ins O</a:t>
            </a:r>
            <a:r>
              <a:rPr lang="de-DE" sz="1400" dirty="0" smtClean="0"/>
              <a:t>2</a:t>
            </a:r>
            <a:r>
              <a:rPr lang="de-DE" dirty="0" smtClean="0"/>
              <a:t>-Plasma</a:t>
            </a:r>
          </a:p>
          <a:p>
            <a:pPr lvl="1"/>
            <a:r>
              <a:rPr lang="de-DE" dirty="0" err="1" smtClean="0"/>
              <a:t>Resist</a:t>
            </a:r>
            <a:r>
              <a:rPr lang="de-DE" dirty="0" smtClean="0"/>
              <a:t> wurde beim Strukturierungsprozess komplett verbraucht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6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Belichtungsverfahren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73992" y="6102440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Bildquelle: http://www.imtek.de</a:t>
            </a:r>
            <a:endParaRPr lang="de-DE" sz="1000" dirty="0"/>
          </a:p>
        </p:txBody>
      </p:sp>
      <p:pic>
        <p:nvPicPr>
          <p:cNvPr id="17410" name="Picture 2" descr="Datei:Simple model of 4 types semiconducter lithography light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40741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72076" y="5301208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Kontakt-</a:t>
            </a:r>
          </a:p>
          <a:p>
            <a:pPr algn="ctr"/>
            <a:r>
              <a:rPr lang="de-DE" b="1" dirty="0" err="1" smtClean="0"/>
              <a:t>belichtung</a:t>
            </a:r>
            <a:endParaRPr lang="de-DE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2572276" y="5301208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Proximity</a:t>
            </a:r>
            <a:r>
              <a:rPr lang="de-DE" b="1" dirty="0" smtClean="0"/>
              <a:t>-</a:t>
            </a:r>
          </a:p>
          <a:p>
            <a:pPr algn="ctr"/>
            <a:r>
              <a:rPr lang="de-DE" b="1" dirty="0" err="1" smtClean="0"/>
              <a:t>belichtung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4577152" y="5301208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Projektions-</a:t>
            </a:r>
          </a:p>
          <a:p>
            <a:pPr algn="ctr"/>
            <a:r>
              <a:rPr lang="de-DE" b="1" dirty="0" err="1" smtClean="0"/>
              <a:t>belichtung</a:t>
            </a: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6438012" y="5301208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Projektions-</a:t>
            </a:r>
          </a:p>
          <a:p>
            <a:pPr algn="ctr"/>
            <a:r>
              <a:rPr lang="de-DE" b="1" dirty="0" err="1" smtClean="0"/>
              <a:t>belichtung</a:t>
            </a:r>
            <a:endParaRPr lang="de-DE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1259632" y="1268760"/>
            <a:ext cx="2274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Schattenprojektion</a:t>
            </a:r>
            <a:endParaRPr lang="de-DE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5069813" y="1268760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Abbildende Projektion</a:t>
            </a:r>
          </a:p>
        </p:txBody>
      </p:sp>
    </p:spTree>
    <p:extLst>
      <p:ext uri="{BB962C8B-B14F-4D97-AF65-F5344CB8AC3E}">
        <p14:creationId xmlns:p14="http://schemas.microsoft.com/office/powerpoint/2010/main" val="74539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6" y="1198563"/>
            <a:ext cx="4833652" cy="4894262"/>
          </a:xfrm>
          <a:noFill/>
        </p:spPr>
      </p:pic>
      <p:sp>
        <p:nvSpPr>
          <p:cNvPr id="32772" name="Datumsplatzhalter 7"/>
          <p:cNvSpPr>
            <a:spLocks noGrp="1"/>
          </p:cNvSpPr>
          <p:nvPr>
            <p:ph type="dt" sz="half" idx="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8D84A9-D182-4630-AA3F-FCAC456B3E3A}" type="datetime1">
              <a:rPr lang="de-DE" smtClean="0"/>
              <a:pPr eaLnBrk="1" hangingPunct="1"/>
              <a:t>31.01.2017</a:t>
            </a:fld>
            <a:endParaRPr lang="de-DE" smtClean="0"/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7544" y="1198563"/>
            <a:ext cx="4333875" cy="48942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de-DE" dirty="0" smtClean="0"/>
              <a:t>Kopierverfahren (Schattenwurf)</a:t>
            </a:r>
          </a:p>
          <a:p>
            <a:pPr eaLnBrk="1" hangingPunct="1"/>
            <a:r>
              <a:rPr lang="de-DE" dirty="0" smtClean="0"/>
              <a:t>Kontakt-Verfahren</a:t>
            </a:r>
          </a:p>
          <a:p>
            <a:pPr eaLnBrk="1" hangingPunct="1"/>
            <a:r>
              <a:rPr lang="de-DE" dirty="0" err="1" smtClean="0"/>
              <a:t>Proximity</a:t>
            </a:r>
            <a:r>
              <a:rPr lang="de-DE" dirty="0" smtClean="0"/>
              <a:t>-Verfahren</a:t>
            </a:r>
          </a:p>
          <a:p>
            <a:pPr eaLnBrk="1" hangingPunct="1"/>
            <a:endParaRPr lang="de-DE" dirty="0" smtClean="0"/>
          </a:p>
          <a:p>
            <a:pPr eaLnBrk="1" hangingPunct="1">
              <a:buFontTx/>
              <a:buNone/>
            </a:pPr>
            <a:r>
              <a:rPr lang="de-DE" dirty="0" smtClean="0"/>
              <a:t>Merkmale</a:t>
            </a:r>
          </a:p>
          <a:p>
            <a:pPr eaLnBrk="1" hangingPunct="1"/>
            <a:r>
              <a:rPr lang="de-DE" dirty="0" smtClean="0"/>
              <a:t>Großflächige Belichtung, hoher Durchsatz</a:t>
            </a:r>
          </a:p>
          <a:p>
            <a:pPr eaLnBrk="1" hangingPunct="1"/>
            <a:r>
              <a:rPr lang="de-DE" dirty="0" smtClean="0"/>
              <a:t>Verwenden von Masken</a:t>
            </a:r>
          </a:p>
          <a:p>
            <a:pPr eaLnBrk="1" hangingPunct="1"/>
            <a:r>
              <a:rPr lang="de-DE" dirty="0" smtClean="0"/>
              <a:t>Beugungsbegrenzte (laterale) Auflösung:</a:t>
            </a:r>
            <a:br>
              <a:rPr lang="de-DE" dirty="0" smtClean="0"/>
            </a:br>
            <a:r>
              <a:rPr lang="de-DE" dirty="0" smtClean="0"/>
              <a:t>       (</a:t>
            </a:r>
            <a:r>
              <a:rPr lang="de-DE" dirty="0" smtClean="0">
                <a:sym typeface="Symbol" pitchFamily="18" charset="2"/>
              </a:rPr>
              <a:t></a:t>
            </a:r>
            <a:r>
              <a:rPr lang="de-DE" dirty="0" smtClean="0"/>
              <a:t>x² </a:t>
            </a:r>
            <a:r>
              <a:rPr lang="de-DE" dirty="0" smtClean="0">
                <a:sym typeface="Symbol" pitchFamily="18" charset="2"/>
              </a:rPr>
              <a:t>  d)</a:t>
            </a:r>
          </a:p>
          <a:p>
            <a:pPr marL="0" indent="0" eaLnBrk="1" hangingPunct="1">
              <a:buNone/>
            </a:pPr>
            <a:endParaRPr lang="de-DE" dirty="0" smtClean="0">
              <a:sym typeface="Symbol" pitchFamily="18" charset="2"/>
            </a:endParaRPr>
          </a:p>
          <a:p>
            <a:pPr marL="0" indent="0">
              <a:buNone/>
            </a:pPr>
            <a:r>
              <a:rPr lang="de-DE" dirty="0" smtClean="0">
                <a:sym typeface="Symbol" pitchFamily="18" charset="2"/>
              </a:rPr>
              <a:t>: Wellenlänge</a:t>
            </a:r>
          </a:p>
          <a:p>
            <a:pPr marL="0" indent="0">
              <a:buNone/>
            </a:pPr>
            <a:r>
              <a:rPr lang="de-DE" dirty="0">
                <a:sym typeface="Symbol" pitchFamily="18" charset="2"/>
              </a:rPr>
              <a:t>d</a:t>
            </a:r>
            <a:r>
              <a:rPr lang="de-DE" dirty="0" smtClean="0">
                <a:sym typeface="Symbol" pitchFamily="18" charset="2"/>
              </a:rPr>
              <a:t>: Anstand Maske - Wafer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Kopierverfahren – ohne Optik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Ätzstoppverfahren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CD64446-9DE9-4EC1-92AB-907DF09BD351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1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Auflösung bei der Schattenprojektion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Physikalische Grenze aufgrund Wellennatur des Lichtes</a:t>
            </a:r>
          </a:p>
          <a:p>
            <a:endParaRPr lang="de-DE" dirty="0" smtClean="0"/>
          </a:p>
          <a:p>
            <a:r>
              <a:rPr lang="de-DE" dirty="0" smtClean="0"/>
              <a:t>Beugung das Lichtes an der Maske abhängig von:</a:t>
            </a:r>
          </a:p>
          <a:p>
            <a:pPr lvl="1"/>
            <a:r>
              <a:rPr lang="de-DE" dirty="0" smtClean="0"/>
              <a:t>Wellenlänge </a:t>
            </a:r>
            <a:r>
              <a:rPr lang="de-DE" dirty="0" smtClean="0">
                <a:latin typeface="Symbol" pitchFamily="18" charset="2"/>
              </a:rPr>
              <a:t>l</a:t>
            </a:r>
          </a:p>
          <a:p>
            <a:pPr lvl="1"/>
            <a:r>
              <a:rPr lang="de-DE" dirty="0" smtClean="0"/>
              <a:t>Abstand </a:t>
            </a:r>
            <a:r>
              <a:rPr lang="de-DE" dirty="0" err="1" smtClean="0"/>
              <a:t>d</a:t>
            </a:r>
            <a:r>
              <a:rPr lang="de-DE" sz="1200" dirty="0" err="1" smtClean="0"/>
              <a:t>prox</a:t>
            </a:r>
            <a:r>
              <a:rPr lang="de-DE" sz="1200" dirty="0" smtClean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Proximity</a:t>
            </a:r>
            <a:r>
              <a:rPr lang="de-DE" dirty="0" smtClean="0"/>
              <a:t> Abstand + Lackdicke)</a:t>
            </a:r>
          </a:p>
          <a:p>
            <a:pPr lvl="1"/>
            <a:endParaRPr lang="de-DE" dirty="0" smtClean="0"/>
          </a:p>
          <a:p>
            <a:r>
              <a:rPr lang="de-DE" dirty="0" smtClean="0"/>
              <a:t>Intensitätsverteilung im Lack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6588224" y="1556792"/>
            <a:ext cx="2266950" cy="2520280"/>
            <a:chOff x="6588224" y="1556792"/>
            <a:chExt cx="2266950" cy="252028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88224" y="1556792"/>
              <a:ext cx="2266950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8" name="Objekt 7"/>
            <p:cNvGraphicFramePr>
              <a:graphicFrameLocks noChangeAspect="1"/>
            </p:cNvGraphicFramePr>
            <p:nvPr/>
          </p:nvGraphicFramePr>
          <p:xfrm>
            <a:off x="7133994" y="3573016"/>
            <a:ext cx="1626726" cy="5040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06" name="Formel" r:id="rId4" imgW="901440" imgH="279360" progId="Equation.3">
                    <p:embed/>
                  </p:oleObj>
                </mc:Choice>
                <mc:Fallback>
                  <p:oleObj name="Formel" r:id="rId4" imgW="901440" imgH="279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33994" y="3573016"/>
                          <a:ext cx="1626726" cy="5040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666703"/>
            <a:ext cx="61626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7073992" y="6102440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Bildquelle: http://www.imtek.de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52807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Kontakt - Belichtung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Maske liegt auf Wafer bzw. wird angepresst</a:t>
            </a:r>
          </a:p>
          <a:p>
            <a:endParaRPr lang="de-DE" dirty="0" smtClean="0"/>
          </a:p>
          <a:p>
            <a:r>
              <a:rPr lang="de-DE" dirty="0" smtClean="0"/>
              <a:t>Vorteile</a:t>
            </a:r>
          </a:p>
          <a:p>
            <a:pPr lvl="1"/>
            <a:r>
              <a:rPr lang="de-DE" dirty="0" smtClean="0"/>
              <a:t>Strukturen im Sub-</a:t>
            </a:r>
            <a:r>
              <a:rPr lang="de-DE" dirty="0" smtClean="0">
                <a:latin typeface="Symbol" pitchFamily="18" charset="2"/>
              </a:rPr>
              <a:t>m</a:t>
            </a:r>
            <a:r>
              <a:rPr lang="de-DE" dirty="0" smtClean="0"/>
              <a:t>m -Bereiche sind möglich</a:t>
            </a:r>
          </a:p>
          <a:p>
            <a:pPr lvl="2"/>
            <a:r>
              <a:rPr lang="de-DE" dirty="0" smtClean="0"/>
              <a:t>Geringe Abbildungsfehler</a:t>
            </a:r>
          </a:p>
          <a:p>
            <a:pPr lvl="1"/>
            <a:r>
              <a:rPr lang="de-DE" dirty="0" err="1" smtClean="0"/>
              <a:t>Full</a:t>
            </a:r>
            <a:r>
              <a:rPr lang="de-DE" dirty="0" smtClean="0"/>
              <a:t>-Wafer-Verfahren</a:t>
            </a:r>
          </a:p>
          <a:p>
            <a:pPr lvl="2"/>
            <a:r>
              <a:rPr lang="de-DE" dirty="0" smtClean="0"/>
              <a:t>Höher Durchsatz</a:t>
            </a:r>
          </a:p>
          <a:p>
            <a:pPr lvl="1"/>
            <a:endParaRPr lang="de-DE" dirty="0" smtClean="0"/>
          </a:p>
          <a:p>
            <a:r>
              <a:rPr lang="de-DE" dirty="0" smtClean="0"/>
              <a:t>Nachteile</a:t>
            </a:r>
          </a:p>
          <a:p>
            <a:pPr lvl="1"/>
            <a:r>
              <a:rPr lang="de-DE" dirty="0" smtClean="0"/>
              <a:t>Verschmutzung der Maske</a:t>
            </a:r>
          </a:p>
          <a:p>
            <a:pPr lvl="2"/>
            <a:r>
              <a:rPr lang="de-DE" dirty="0" smtClean="0"/>
              <a:t>Maskendefekte durch Staubteilchen sind unvermeidbar</a:t>
            </a:r>
          </a:p>
          <a:p>
            <a:pPr lvl="2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412776"/>
            <a:ext cx="180975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7073992" y="6102440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Bildquelle: http://www.imtek.de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1999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Proximity</a:t>
            </a:r>
            <a:r>
              <a:rPr lang="de-DE" dirty="0" smtClean="0"/>
              <a:t>-Belichtung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Kein direkter Kontakt zwischen Maske und Substrat (</a:t>
            </a:r>
            <a:r>
              <a:rPr lang="de-DE" dirty="0" err="1" smtClean="0"/>
              <a:t>Proximity</a:t>
            </a:r>
            <a:r>
              <a:rPr lang="de-DE" dirty="0" smtClean="0"/>
              <a:t>-Gap:</a:t>
            </a:r>
            <a:br>
              <a:rPr lang="de-DE" dirty="0" smtClean="0"/>
            </a:br>
            <a:r>
              <a:rPr lang="de-DE" dirty="0" smtClean="0"/>
              <a:t>10 </a:t>
            </a:r>
            <a:r>
              <a:rPr lang="de-DE" dirty="0" smtClean="0">
                <a:latin typeface="Symbol" pitchFamily="18" charset="2"/>
              </a:rPr>
              <a:t>m</a:t>
            </a:r>
            <a:r>
              <a:rPr lang="de-DE" dirty="0" smtClean="0"/>
              <a:t>m </a:t>
            </a:r>
            <a:r>
              <a:rPr lang="de-DE" dirty="0" smtClean="0">
                <a:latin typeface="Arial"/>
                <a:cs typeface="Arial"/>
              </a:rPr>
              <a:t>≤ g </a:t>
            </a:r>
            <a:r>
              <a:rPr lang="de-DE" dirty="0" smtClean="0">
                <a:cs typeface="Arial"/>
              </a:rPr>
              <a:t>≤ 30 </a:t>
            </a:r>
            <a:r>
              <a:rPr lang="de-DE" dirty="0" smtClean="0">
                <a:latin typeface="Symbol" pitchFamily="18" charset="2"/>
              </a:rPr>
              <a:t>m</a:t>
            </a:r>
            <a:r>
              <a:rPr lang="de-DE" dirty="0" smtClean="0"/>
              <a:t>m )</a:t>
            </a:r>
          </a:p>
          <a:p>
            <a:endParaRPr lang="de-DE" dirty="0" smtClean="0"/>
          </a:p>
          <a:p>
            <a:r>
              <a:rPr lang="de-DE" dirty="0" smtClean="0"/>
              <a:t>Vorteile:</a:t>
            </a:r>
          </a:p>
          <a:p>
            <a:pPr lvl="1"/>
            <a:r>
              <a:rPr lang="de-DE" dirty="0" smtClean="0"/>
              <a:t>Höhere Maskenlebensdauer</a:t>
            </a:r>
          </a:p>
          <a:p>
            <a:pPr lvl="1"/>
            <a:r>
              <a:rPr lang="de-DE" dirty="0" err="1" smtClean="0"/>
              <a:t>Full</a:t>
            </a:r>
            <a:r>
              <a:rPr lang="de-DE" dirty="0" smtClean="0"/>
              <a:t>-Wafer-Verfahren</a:t>
            </a:r>
          </a:p>
          <a:p>
            <a:pPr lvl="2"/>
            <a:r>
              <a:rPr lang="de-DE" dirty="0" smtClean="0"/>
              <a:t>Höherer Durchsatz</a:t>
            </a:r>
          </a:p>
          <a:p>
            <a:pPr lvl="2"/>
            <a:endParaRPr lang="de-DE" dirty="0" smtClean="0"/>
          </a:p>
          <a:p>
            <a:r>
              <a:rPr lang="de-DE" dirty="0" smtClean="0"/>
              <a:t>Nachteil:</a:t>
            </a:r>
          </a:p>
          <a:p>
            <a:pPr lvl="1"/>
            <a:r>
              <a:rPr lang="de-DE" dirty="0" smtClean="0"/>
              <a:t>Geringere Strukturauflösung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844824"/>
            <a:ext cx="23050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bgerundetes Rechteck 7"/>
          <p:cNvSpPr/>
          <p:nvPr/>
        </p:nvSpPr>
        <p:spPr>
          <a:xfrm>
            <a:off x="755576" y="5229200"/>
            <a:ext cx="3600400" cy="720080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Standard Verfahren in der Mikrostrukturtechnik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073992" y="6102440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Bildquelle: http://www.imtek.de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57570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Abbildende Projektion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1198563"/>
            <a:ext cx="4611935" cy="4894262"/>
          </a:xfrm>
        </p:spPr>
        <p:txBody>
          <a:bodyPr/>
          <a:lstStyle/>
          <a:p>
            <a:r>
              <a:rPr lang="de-DE" dirty="0" smtClean="0"/>
              <a:t>Merkmale</a:t>
            </a:r>
          </a:p>
          <a:p>
            <a:pPr lvl="1"/>
            <a:r>
              <a:rPr lang="de-DE" dirty="0" smtClean="0"/>
              <a:t>Abbilden über (Verkleinerungs-) Optik</a:t>
            </a:r>
          </a:p>
          <a:p>
            <a:pPr lvl="1"/>
            <a:r>
              <a:rPr lang="de-DE" dirty="0" smtClean="0"/>
              <a:t>Numerische Apertur </a:t>
            </a:r>
            <a:br>
              <a:rPr lang="de-DE" dirty="0" smtClean="0"/>
            </a:br>
            <a:r>
              <a:rPr lang="de-DE" dirty="0" smtClean="0">
                <a:sym typeface="Symbol" pitchFamily="18" charset="2"/>
              </a:rPr>
              <a:t>NA = </a:t>
            </a:r>
            <a:r>
              <a:rPr lang="de-DE" dirty="0" smtClean="0"/>
              <a:t> n sin (</a:t>
            </a:r>
            <a:r>
              <a:rPr lang="de-DE" dirty="0" smtClean="0">
                <a:sym typeface="Symbol" pitchFamily="18" charset="2"/>
              </a:rPr>
              <a:t>)</a:t>
            </a:r>
          </a:p>
          <a:p>
            <a:pPr lvl="1"/>
            <a:r>
              <a:rPr lang="de-DE" dirty="0" smtClean="0"/>
              <a:t>Auflösung und Schärfentiefe durch Optik bestimmt</a:t>
            </a:r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7" descr="scan0003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6" r="4662" b="13216"/>
          <a:stretch>
            <a:fillRect/>
          </a:stretch>
        </p:blipFill>
        <p:spPr>
          <a:xfrm>
            <a:off x="5001518" y="1268884"/>
            <a:ext cx="3890962" cy="4824412"/>
          </a:xfrm>
          <a:prstGeom prst="rect">
            <a:avLst/>
          </a:prstGeom>
          <a:noFill/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744785" y="3906838"/>
            <a:ext cx="4259263" cy="2159000"/>
            <a:chOff x="2179" y="1154"/>
            <a:chExt cx="2972" cy="1517"/>
          </a:xfrm>
        </p:grpSpPr>
        <p:pic>
          <p:nvPicPr>
            <p:cNvPr id="8" name="Picture 5" descr="numericalApertu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9" y="1154"/>
              <a:ext cx="2972" cy="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515" y="1584"/>
              <a:ext cx="262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400">
                  <a:latin typeface="Times New Roman" charset="0"/>
                  <a:sym typeface="Symbol" pitchFamily="18" charset="2"/>
                </a:rPr>
                <a:t>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04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Belichtungssystem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25"/>
          <a:stretch/>
        </p:blipFill>
        <p:spPr bwMode="auto">
          <a:xfrm>
            <a:off x="2073382" y="954088"/>
            <a:ext cx="4802874" cy="518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56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Numerische Apertur und Auflösung optischer Systeme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2771800" y="1124744"/>
            <a:ext cx="3863975" cy="1906588"/>
            <a:chOff x="1776" y="672"/>
            <a:chExt cx="2434" cy="1201"/>
          </a:xfrm>
        </p:grpSpPr>
        <p:sp>
          <p:nvSpPr>
            <p:cNvPr id="7" name="Oval 4"/>
            <p:cNvSpPr>
              <a:spLocks noChangeArrowheads="1"/>
            </p:cNvSpPr>
            <p:nvPr/>
          </p:nvSpPr>
          <p:spPr bwMode="auto">
            <a:xfrm>
              <a:off x="1905" y="1122"/>
              <a:ext cx="661" cy="177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1973" y="923"/>
              <a:ext cx="1" cy="28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2487" y="936"/>
              <a:ext cx="1" cy="28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H="1">
              <a:off x="2225" y="1221"/>
              <a:ext cx="264" cy="50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1973" y="1207"/>
              <a:ext cx="252" cy="52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2225" y="899"/>
              <a:ext cx="0" cy="91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1776" y="1740"/>
              <a:ext cx="990" cy="10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AutoShape 11"/>
            <p:cNvSpPr>
              <a:spLocks/>
            </p:cNvSpPr>
            <p:nvPr/>
          </p:nvSpPr>
          <p:spPr bwMode="auto">
            <a:xfrm>
              <a:off x="3004" y="672"/>
              <a:ext cx="1010" cy="218"/>
            </a:xfrm>
            <a:prstGeom prst="callout2">
              <a:avLst>
                <a:gd name="adj1" fmla="val 36699"/>
                <a:gd name="adj2" fmla="val -4755"/>
                <a:gd name="adj3" fmla="val 36699"/>
                <a:gd name="adj4" fmla="val -27824"/>
                <a:gd name="adj5" fmla="val 130273"/>
                <a:gd name="adj6" fmla="val -50889"/>
              </a:avLst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de-DE" sz="1600"/>
                <a:t>Randstrahlen</a:t>
              </a:r>
            </a:p>
          </p:txBody>
        </p:sp>
        <p:sp>
          <p:nvSpPr>
            <p:cNvPr id="15" name="AutoShape 12"/>
            <p:cNvSpPr>
              <a:spLocks/>
            </p:cNvSpPr>
            <p:nvPr/>
          </p:nvSpPr>
          <p:spPr bwMode="auto">
            <a:xfrm>
              <a:off x="2814" y="1190"/>
              <a:ext cx="184" cy="199"/>
            </a:xfrm>
            <a:prstGeom prst="callout2">
              <a:avLst>
                <a:gd name="adj1" fmla="val 57639"/>
                <a:gd name="adj2" fmla="val -31579"/>
                <a:gd name="adj3" fmla="val 57639"/>
                <a:gd name="adj4" fmla="val -153421"/>
                <a:gd name="adj5" fmla="val 146398"/>
                <a:gd name="adj6" fmla="val -275264"/>
              </a:avLst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de-DE" sz="1600">
                  <a:sym typeface="Symbol" pitchFamily="18" charset="2"/>
                </a:rPr>
                <a:t></a:t>
              </a:r>
              <a:endParaRPr lang="de-DE" sz="1600"/>
            </a:p>
          </p:txBody>
        </p:sp>
        <p:sp>
          <p:nvSpPr>
            <p:cNvPr id="16" name="AutoShape 13"/>
            <p:cNvSpPr>
              <a:spLocks/>
            </p:cNvSpPr>
            <p:nvPr/>
          </p:nvSpPr>
          <p:spPr bwMode="auto">
            <a:xfrm>
              <a:off x="3243" y="1405"/>
              <a:ext cx="967" cy="468"/>
            </a:xfrm>
            <a:prstGeom prst="callout2">
              <a:avLst>
                <a:gd name="adj1" fmla="val 17093"/>
                <a:gd name="adj2" fmla="val -4963"/>
                <a:gd name="adj3" fmla="val 17093"/>
                <a:gd name="adj4" fmla="val -43329"/>
                <a:gd name="adj5" fmla="val 72861"/>
                <a:gd name="adj6" fmla="val -81801"/>
              </a:avLst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de-DE" sz="1600"/>
                <a:t>Resist-beschichtetes Substrat</a:t>
              </a:r>
            </a:p>
          </p:txBody>
        </p:sp>
        <p:sp>
          <p:nvSpPr>
            <p:cNvPr id="17" name="Arc 17"/>
            <p:cNvSpPr>
              <a:spLocks/>
            </p:cNvSpPr>
            <p:nvPr/>
          </p:nvSpPr>
          <p:spPr bwMode="auto">
            <a:xfrm rot="857196">
              <a:off x="2218" y="1362"/>
              <a:ext cx="170" cy="90"/>
            </a:xfrm>
            <a:custGeom>
              <a:avLst/>
              <a:gdLst>
                <a:gd name="T0" fmla="*/ 0 w 20287"/>
                <a:gd name="T1" fmla="*/ 0 h 21600"/>
                <a:gd name="T2" fmla="*/ 0 w 20287"/>
                <a:gd name="T3" fmla="*/ 0 h 21600"/>
                <a:gd name="T4" fmla="*/ 0 w 20287"/>
                <a:gd name="T5" fmla="*/ 0 h 21600"/>
                <a:gd name="T6" fmla="*/ 0 60000 65536"/>
                <a:gd name="T7" fmla="*/ 0 60000 65536"/>
                <a:gd name="T8" fmla="*/ 0 60000 65536"/>
                <a:gd name="T9" fmla="*/ 0 w 20287"/>
                <a:gd name="T10" fmla="*/ 0 h 21600"/>
                <a:gd name="T11" fmla="*/ 20287 w 2028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287" h="21600" fill="none" extrusionOk="0">
                  <a:moveTo>
                    <a:pt x="-1" y="2512"/>
                  </a:moveTo>
                  <a:cubicBezTo>
                    <a:pt x="3114" y="862"/>
                    <a:pt x="6586" y="-1"/>
                    <a:pt x="10111" y="0"/>
                  </a:cubicBezTo>
                  <a:cubicBezTo>
                    <a:pt x="13660" y="0"/>
                    <a:pt x="17155" y="874"/>
                    <a:pt x="20286" y="2547"/>
                  </a:cubicBezTo>
                </a:path>
                <a:path w="20287" h="21600" stroke="0" extrusionOk="0">
                  <a:moveTo>
                    <a:pt x="-1" y="2512"/>
                  </a:moveTo>
                  <a:cubicBezTo>
                    <a:pt x="3114" y="862"/>
                    <a:pt x="6586" y="-1"/>
                    <a:pt x="10111" y="0"/>
                  </a:cubicBezTo>
                  <a:cubicBezTo>
                    <a:pt x="13660" y="0"/>
                    <a:pt x="17155" y="874"/>
                    <a:pt x="20286" y="2547"/>
                  </a:cubicBezTo>
                  <a:lnTo>
                    <a:pt x="10111" y="21600"/>
                  </a:lnTo>
                  <a:lnTo>
                    <a:pt x="-1" y="251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1323975" y="3429000"/>
            <a:ext cx="6961188" cy="2503488"/>
            <a:chOff x="1323975" y="3302000"/>
            <a:chExt cx="6961188" cy="2503488"/>
          </a:xfrm>
        </p:grpSpPr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1323975" y="3302000"/>
              <a:ext cx="6961188" cy="147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dirty="0"/>
                <a:t>NA = n × sin(</a:t>
              </a:r>
              <a:r>
                <a:rPr lang="de-DE" dirty="0">
                  <a:sym typeface="Symbol" pitchFamily="18" charset="2"/>
                </a:rPr>
                <a:t></a:t>
              </a:r>
              <a:r>
                <a:rPr lang="de-DE" dirty="0"/>
                <a:t>)</a:t>
              </a:r>
            </a:p>
            <a:p>
              <a:pPr eaLnBrk="1" hangingPunct="1"/>
              <a:r>
                <a:rPr lang="de-DE" dirty="0"/>
                <a:t>(NA: numerische Apertur, n: Brechungsindex, </a:t>
              </a:r>
              <a:r>
                <a:rPr lang="de-DE" dirty="0">
                  <a:sym typeface="Symbol" pitchFamily="18" charset="2"/>
                </a:rPr>
                <a:t></a:t>
              </a:r>
              <a:r>
                <a:rPr lang="de-DE" dirty="0"/>
                <a:t>: Einfallswinkel des</a:t>
              </a:r>
            </a:p>
            <a:p>
              <a:pPr eaLnBrk="1" hangingPunct="1"/>
              <a:r>
                <a:rPr lang="de-DE" dirty="0"/>
                <a:t>Randstrahls)</a:t>
              </a:r>
            </a:p>
            <a:p>
              <a:pPr eaLnBrk="1" hangingPunct="1"/>
              <a:endParaRPr lang="de-DE" dirty="0"/>
            </a:p>
            <a:p>
              <a:pPr eaLnBrk="1" hangingPunct="1"/>
              <a:r>
                <a:rPr lang="de-DE" dirty="0"/>
                <a:t>Kleinste Struktur: </a:t>
              </a:r>
            </a:p>
          </p:txBody>
        </p:sp>
        <p:graphicFrame>
          <p:nvGraphicFramePr>
            <p:cNvPr id="20" name="Object 21"/>
            <p:cNvGraphicFramePr>
              <a:graphicFrameLocks noChangeAspect="1"/>
            </p:cNvGraphicFramePr>
            <p:nvPr/>
          </p:nvGraphicFramePr>
          <p:xfrm>
            <a:off x="3382963" y="4214813"/>
            <a:ext cx="1244600" cy="714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18" name="Formel" r:id="rId3" imgW="685800" imgH="393700" progId="Equation.3">
                    <p:embed/>
                  </p:oleObj>
                </mc:Choice>
                <mc:Fallback>
                  <p:oleObj name="Formel" r:id="rId3" imgW="6858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2963" y="4214813"/>
                          <a:ext cx="1244600" cy="714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2"/>
            <p:cNvGraphicFramePr>
              <a:graphicFrameLocks noChangeAspect="1"/>
            </p:cNvGraphicFramePr>
            <p:nvPr/>
          </p:nvGraphicFramePr>
          <p:xfrm>
            <a:off x="1428750" y="5316538"/>
            <a:ext cx="2286000" cy="327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19" name="Formel" r:id="rId5" imgW="1422400" imgH="203200" progId="Equation.3">
                    <p:embed/>
                  </p:oleObj>
                </mc:Choice>
                <mc:Fallback>
                  <p:oleObj name="Formel" r:id="rId5" imgW="14224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8750" y="5316538"/>
                          <a:ext cx="2286000" cy="3270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3"/>
            <p:cNvGraphicFramePr>
              <a:graphicFrameLocks noChangeAspect="1"/>
            </p:cNvGraphicFramePr>
            <p:nvPr/>
          </p:nvGraphicFramePr>
          <p:xfrm>
            <a:off x="4429125" y="5143500"/>
            <a:ext cx="2786063" cy="661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20" name="Formel" r:id="rId7" imgW="1765300" imgH="419100" progId="Equation.3">
                    <p:embed/>
                  </p:oleObj>
                </mc:Choice>
                <mc:Fallback>
                  <p:oleObj name="Formel" r:id="rId7" imgW="1765300" imgH="419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29125" y="5143500"/>
                          <a:ext cx="2786063" cy="6619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457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Optische Abbildungen: Schärfentiefe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Schärfentiefe Abhängig von:</a:t>
            </a:r>
          </a:p>
          <a:p>
            <a:pPr lvl="1"/>
            <a:r>
              <a:rPr lang="de-DE" dirty="0" smtClean="0"/>
              <a:t>Wellenlänge </a:t>
            </a:r>
            <a:r>
              <a:rPr lang="de-DE" dirty="0" smtClean="0">
                <a:sym typeface="Symbol" pitchFamily="18" charset="2"/>
              </a:rPr>
              <a:t> </a:t>
            </a:r>
          </a:p>
          <a:p>
            <a:pPr lvl="1"/>
            <a:r>
              <a:rPr lang="de-DE" dirty="0" smtClean="0">
                <a:sym typeface="Symbol" pitchFamily="18" charset="2"/>
              </a:rPr>
              <a:t>numerischer Apertur NA</a:t>
            </a:r>
          </a:p>
          <a:p>
            <a:endParaRPr lang="de-DE" dirty="0" smtClean="0"/>
          </a:p>
          <a:p>
            <a:r>
              <a:rPr lang="de-DE" dirty="0" smtClean="0">
                <a:sym typeface="Symbol" pitchFamily="18" charset="2"/>
              </a:rPr>
              <a:t></a:t>
            </a:r>
            <a:r>
              <a:rPr lang="de-DE" dirty="0" smtClean="0"/>
              <a:t>z </a:t>
            </a:r>
            <a:r>
              <a:rPr lang="de-DE" dirty="0" smtClean="0">
                <a:sym typeface="Symbol" pitchFamily="18" charset="2"/>
              </a:rPr>
              <a:t>  \ NA²</a:t>
            </a:r>
          </a:p>
          <a:p>
            <a:endParaRPr lang="de-DE" dirty="0" smtClean="0">
              <a:sym typeface="Symbol" pitchFamily="18" charset="2"/>
            </a:endParaRPr>
          </a:p>
          <a:p>
            <a:r>
              <a:rPr lang="de-DE" dirty="0" smtClean="0">
                <a:sym typeface="Symbol" pitchFamily="18" charset="2"/>
              </a:rPr>
              <a:t>Qualitätsmaß für akzeptable Abbildung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3248917" y="1165820"/>
            <a:ext cx="5643563" cy="5143500"/>
            <a:chOff x="3000375" y="1143000"/>
            <a:chExt cx="5643563" cy="5143500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3000375" y="3700463"/>
              <a:ext cx="5643563" cy="2586037"/>
              <a:chOff x="1031" y="2017"/>
              <a:chExt cx="4144" cy="1926"/>
            </a:xfrm>
          </p:grpSpPr>
          <p:pic>
            <p:nvPicPr>
              <p:cNvPr id="14" name="Picture 5" descr="depthOfFirel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1" y="2017"/>
                <a:ext cx="4144" cy="1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Line 6"/>
              <p:cNvSpPr>
                <a:spLocks noChangeShapeType="1"/>
              </p:cNvSpPr>
              <p:nvPr/>
            </p:nvSpPr>
            <p:spPr bwMode="auto">
              <a:xfrm>
                <a:off x="2957" y="2896"/>
                <a:ext cx="0" cy="7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6" name="Line 7"/>
              <p:cNvSpPr>
                <a:spLocks noChangeShapeType="1"/>
              </p:cNvSpPr>
              <p:nvPr/>
            </p:nvSpPr>
            <p:spPr bwMode="auto">
              <a:xfrm>
                <a:off x="4241" y="2886"/>
                <a:ext cx="0" cy="7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" name="Rectangle 8"/>
              <p:cNvSpPr>
                <a:spLocks noChangeArrowheads="1"/>
              </p:cNvSpPr>
              <p:nvPr/>
            </p:nvSpPr>
            <p:spPr bwMode="auto">
              <a:xfrm>
                <a:off x="3379" y="2972"/>
                <a:ext cx="417" cy="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>
                    <a:latin typeface="Times New Roman" charset="0"/>
                  </a:rPr>
                  <a:t> </a:t>
                </a:r>
                <a:r>
                  <a:rPr lang="de-DE">
                    <a:latin typeface="Times New Roman" charset="0"/>
                    <a:sym typeface="Symbol" pitchFamily="18" charset="2"/>
                  </a:rPr>
                  <a:t></a:t>
                </a:r>
                <a:r>
                  <a:rPr lang="de-DE">
                    <a:latin typeface="Times New Roman" charset="0"/>
                  </a:rPr>
                  <a:t>z</a:t>
                </a:r>
                <a:r>
                  <a:rPr lang="de-DE" baseline="-25000">
                    <a:latin typeface="Times New Roman" charset="0"/>
                  </a:rPr>
                  <a:t>B</a:t>
                </a:r>
                <a:r>
                  <a:rPr lang="de-DE">
                    <a:latin typeface="Times New Roman" charset="0"/>
                  </a:rPr>
                  <a:t> </a:t>
                </a:r>
              </a:p>
            </p:txBody>
          </p:sp>
          <p:sp>
            <p:nvSpPr>
              <p:cNvPr id="18" name="Line 9"/>
              <p:cNvSpPr>
                <a:spLocks noChangeShapeType="1"/>
              </p:cNvSpPr>
              <p:nvPr/>
            </p:nvSpPr>
            <p:spPr bwMode="auto">
              <a:xfrm>
                <a:off x="2971" y="3566"/>
                <a:ext cx="127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" name="Rectangle 10"/>
              <p:cNvSpPr>
                <a:spLocks noChangeArrowheads="1"/>
              </p:cNvSpPr>
              <p:nvPr/>
            </p:nvSpPr>
            <p:spPr bwMode="auto">
              <a:xfrm>
                <a:off x="3379" y="3440"/>
                <a:ext cx="429" cy="25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>
                    <a:latin typeface="Times New Roman" charset="0"/>
                  </a:rPr>
                  <a:t> </a:t>
                </a:r>
                <a:r>
                  <a:rPr lang="de-DE">
                    <a:latin typeface="Times New Roman" charset="0"/>
                    <a:sym typeface="Symbol" pitchFamily="18" charset="2"/>
                  </a:rPr>
                  <a:t></a:t>
                </a:r>
                <a:r>
                  <a:rPr lang="de-DE">
                    <a:latin typeface="Times New Roman" charset="0"/>
                  </a:rPr>
                  <a:t>z</a:t>
                </a:r>
                <a:r>
                  <a:rPr lang="de-DE" baseline="-25000">
                    <a:latin typeface="Times New Roman" charset="0"/>
                  </a:rPr>
                  <a:t>A</a:t>
                </a:r>
                <a:r>
                  <a:rPr lang="de-DE">
                    <a:latin typeface="Times New Roman" charset="0"/>
                  </a:rPr>
                  <a:t> </a:t>
                </a:r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3424" y="3203"/>
                <a:ext cx="31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" name="Line 12"/>
              <p:cNvSpPr>
                <a:spLocks noChangeShapeType="1"/>
              </p:cNvSpPr>
              <p:nvPr/>
            </p:nvSpPr>
            <p:spPr bwMode="auto">
              <a:xfrm>
                <a:off x="3424" y="2904"/>
                <a:ext cx="0" cy="3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" name="Line 13"/>
              <p:cNvSpPr>
                <a:spLocks noChangeShapeType="1"/>
              </p:cNvSpPr>
              <p:nvPr/>
            </p:nvSpPr>
            <p:spPr bwMode="auto">
              <a:xfrm>
                <a:off x="3763" y="2896"/>
                <a:ext cx="0" cy="3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pic>
          <p:nvPicPr>
            <p:cNvPr id="8" name="Picture 14" descr="tiefeblende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4900" y="1143000"/>
              <a:ext cx="1189038" cy="237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5" descr="tiefeblende2_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075" y="1143000"/>
              <a:ext cx="1189038" cy="237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7697788" y="3487738"/>
              <a:ext cx="58896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dirty="0">
                  <a:latin typeface="+mj-lt"/>
                </a:rPr>
                <a:t>F=8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5214938" y="3487738"/>
              <a:ext cx="7810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dirty="0">
                  <a:latin typeface="+mj-lt"/>
                </a:rPr>
                <a:t>F=2.8</a:t>
              </a:r>
            </a:p>
          </p:txBody>
        </p:sp>
        <p:sp>
          <p:nvSpPr>
            <p:cNvPr id="12" name="Line 18"/>
            <p:cNvSpPr>
              <a:spLocks noChangeShapeType="1"/>
            </p:cNvSpPr>
            <p:nvPr/>
          </p:nvSpPr>
          <p:spPr bwMode="auto">
            <a:xfrm>
              <a:off x="6494463" y="2286000"/>
              <a:ext cx="720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6143625" y="2411413"/>
              <a:ext cx="1368425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400" dirty="0">
                  <a:latin typeface="+mj-lt"/>
                </a:rPr>
                <a:t>Halbieren der Lichtmenge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024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Optische Abbildungen: Schärfentiefe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1198563"/>
            <a:ext cx="8356600" cy="1942405"/>
          </a:xfrm>
        </p:spPr>
        <p:txBody>
          <a:bodyPr/>
          <a:lstStyle/>
          <a:p>
            <a:r>
              <a:rPr lang="de-DE" dirty="0" smtClean="0"/>
              <a:t>Je größer der Winkel unter dem sich Strahlen vereinigen, desto größer die numerische Apertur und desto kleiner die Schärfentiefe</a:t>
            </a:r>
          </a:p>
          <a:p>
            <a:endParaRPr lang="de-DE" dirty="0" smtClean="0"/>
          </a:p>
          <a:p>
            <a:r>
              <a:rPr lang="de-DE" dirty="0" smtClean="0"/>
              <a:t>Die Schärfentiefe ist ein Maß für eine </a:t>
            </a:r>
            <a:r>
              <a:rPr lang="de-DE" dirty="0" err="1" smtClean="0"/>
              <a:t>Defokussierung</a:t>
            </a:r>
            <a:r>
              <a:rPr lang="de-DE" dirty="0" smtClean="0"/>
              <a:t> welche für ein Objekt möglich ist, bevor es optisch unakzeptabel wird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50" y="3501008"/>
            <a:ext cx="7101842" cy="22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963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3D-Strukturen für MEMS – Große Schärfentiefe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84122"/>
            <a:ext cx="5616624" cy="4421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11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Abbildende Projektion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Vorteile:</a:t>
            </a:r>
          </a:p>
          <a:p>
            <a:pPr lvl="1"/>
            <a:r>
              <a:rPr lang="de-DE" dirty="0" smtClean="0"/>
              <a:t>Vergrößerte Masken sind leichter herstellbar</a:t>
            </a:r>
          </a:p>
          <a:p>
            <a:pPr lvl="1">
              <a:buNone/>
            </a:pPr>
            <a:r>
              <a:rPr lang="de-DE" dirty="0" smtClean="0"/>
              <a:t>	</a:t>
            </a:r>
            <a:r>
              <a:rPr lang="de-DE" sz="2400" dirty="0" smtClean="0">
                <a:cs typeface="Arial"/>
              </a:rPr>
              <a:t>→ </a:t>
            </a:r>
            <a:r>
              <a:rPr lang="de-DE" dirty="0" smtClean="0">
                <a:cs typeface="Arial"/>
              </a:rPr>
              <a:t>bessere Kontrollierbarkeit</a:t>
            </a:r>
          </a:p>
          <a:p>
            <a:pPr lvl="1"/>
            <a:r>
              <a:rPr lang="de-DE" dirty="0" smtClean="0">
                <a:solidFill>
                  <a:srgbClr val="000000"/>
                </a:solidFill>
              </a:rPr>
              <a:t>Einzelchipbelichtung („</a:t>
            </a:r>
            <a:r>
              <a:rPr lang="de-DE" dirty="0" err="1" smtClean="0">
                <a:solidFill>
                  <a:srgbClr val="000000"/>
                </a:solidFill>
              </a:rPr>
              <a:t>Step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and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repeat</a:t>
            </a:r>
            <a:r>
              <a:rPr lang="de-DE" dirty="0" smtClean="0">
                <a:solidFill>
                  <a:srgbClr val="000000"/>
                </a:solidFill>
              </a:rPr>
              <a:t>“):</a:t>
            </a:r>
          </a:p>
          <a:p>
            <a:pPr lvl="1">
              <a:buNone/>
            </a:pPr>
            <a:r>
              <a:rPr lang="de-DE" dirty="0" smtClean="0">
                <a:solidFill>
                  <a:srgbClr val="000000"/>
                </a:solidFill>
              </a:rPr>
              <a:t>	</a:t>
            </a:r>
            <a:r>
              <a:rPr lang="de-DE" sz="2000" dirty="0" smtClean="0">
                <a:cs typeface="Arial"/>
              </a:rPr>
              <a:t> </a:t>
            </a:r>
            <a:r>
              <a:rPr lang="de-DE" sz="2400" dirty="0" smtClean="0">
                <a:cs typeface="Arial"/>
              </a:rPr>
              <a:t>→</a:t>
            </a:r>
            <a:r>
              <a:rPr lang="de-DE" sz="2000" dirty="0" smtClean="0">
                <a:cs typeface="Arial"/>
              </a:rPr>
              <a:t> </a:t>
            </a:r>
            <a:r>
              <a:rPr lang="de-DE" dirty="0" smtClean="0">
                <a:cs typeface="Arial"/>
              </a:rPr>
              <a:t>nichtlinearer </a:t>
            </a:r>
            <a:r>
              <a:rPr lang="de-DE" dirty="0" err="1" smtClean="0">
                <a:cs typeface="Arial"/>
              </a:rPr>
              <a:t>Waferverzug</a:t>
            </a:r>
            <a:r>
              <a:rPr lang="de-DE" dirty="0" smtClean="0">
                <a:cs typeface="Arial"/>
              </a:rPr>
              <a:t> ist korrigierbar</a:t>
            </a:r>
            <a:endParaRPr lang="de-DE" dirty="0" smtClean="0">
              <a:solidFill>
                <a:srgbClr val="000000"/>
              </a:solidFill>
            </a:endParaRPr>
          </a:p>
          <a:p>
            <a:pPr lvl="1">
              <a:buNone/>
            </a:pPr>
            <a:endParaRPr lang="de-DE" dirty="0" smtClean="0"/>
          </a:p>
          <a:p>
            <a:r>
              <a:rPr lang="de-DE" dirty="0" smtClean="0"/>
              <a:t>Nachteile:</a:t>
            </a:r>
          </a:p>
          <a:p>
            <a:pPr lvl="1"/>
            <a:r>
              <a:rPr lang="de-DE" dirty="0" smtClean="0"/>
              <a:t>Geräte sind sehr teuer (extrem korrigierte Optiken)</a:t>
            </a:r>
          </a:p>
          <a:p>
            <a:pPr lvl="1"/>
            <a:r>
              <a:rPr lang="de-DE" dirty="0" smtClean="0"/>
              <a:t>Objektive habe Numerische Apertur (NA &lt; 0.6)</a:t>
            </a:r>
          </a:p>
          <a:p>
            <a:pPr lvl="1"/>
            <a:r>
              <a:rPr lang="de-DE" dirty="0" smtClean="0"/>
              <a:t>Geringer Durchsatz </a:t>
            </a:r>
            <a:r>
              <a:rPr lang="de-DE" sz="2400" dirty="0" smtClean="0">
                <a:cs typeface="Arial"/>
              </a:rPr>
              <a:t>→</a:t>
            </a:r>
            <a:r>
              <a:rPr lang="de-DE" dirty="0" smtClean="0">
                <a:cs typeface="Arial"/>
              </a:rPr>
              <a:t>  </a:t>
            </a:r>
            <a:r>
              <a:rPr lang="de-DE" dirty="0" err="1" smtClean="0"/>
              <a:t>Justage</a:t>
            </a:r>
            <a:r>
              <a:rPr lang="de-DE" dirty="0" smtClean="0"/>
              <a:t> für jeden einzelnen Chip</a:t>
            </a:r>
          </a:p>
          <a:p>
            <a:pPr lvl="1"/>
            <a:r>
              <a:rPr lang="de-DE" dirty="0" smtClean="0"/>
              <a:t>Geringe Tiefenschärfe </a:t>
            </a:r>
            <a:r>
              <a:rPr lang="de-DE" sz="2400" dirty="0" smtClean="0">
                <a:cs typeface="Arial"/>
              </a:rPr>
              <a:t>→</a:t>
            </a:r>
            <a:r>
              <a:rPr lang="de-DE" dirty="0" smtClean="0">
                <a:cs typeface="Arial"/>
              </a:rPr>
              <a:t>  </a:t>
            </a:r>
            <a:r>
              <a:rPr lang="de-DE" dirty="0" smtClean="0"/>
              <a:t>geringeres </a:t>
            </a:r>
            <a:r>
              <a:rPr lang="de-DE" dirty="0" err="1" smtClean="0"/>
              <a:t>Aspektverhältnis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412776"/>
            <a:ext cx="2276342" cy="229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294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Ätzstoppverfahren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Grundlegende Frage:</a:t>
            </a:r>
          </a:p>
          <a:p>
            <a:pPr marL="0" indent="0">
              <a:buNone/>
            </a:pPr>
            <a:r>
              <a:rPr lang="de-DE" dirty="0" smtClean="0"/>
              <a:t>	</a:t>
            </a:r>
            <a:r>
              <a:rPr lang="de-DE" b="1" dirty="0" smtClean="0"/>
              <a:t>“</a:t>
            </a:r>
            <a:r>
              <a:rPr lang="de-DE" b="1" dirty="0"/>
              <a:t>Wie kann ich eine Membran oder einen Balken mit einer </a:t>
            </a:r>
            <a:r>
              <a:rPr lang="de-DE" b="1" dirty="0" smtClean="0"/>
              <a:t>	exakt  definierten </a:t>
            </a:r>
            <a:r>
              <a:rPr lang="de-DE" b="1" dirty="0"/>
              <a:t>Dicke </a:t>
            </a:r>
            <a:r>
              <a:rPr lang="de-DE" b="1" dirty="0" smtClean="0"/>
              <a:t>herstellen?</a:t>
            </a:r>
          </a:p>
          <a:p>
            <a:r>
              <a:rPr lang="de-DE" dirty="0" smtClean="0"/>
              <a:t>z.B</a:t>
            </a:r>
            <a:r>
              <a:rPr lang="de-DE" dirty="0"/>
              <a:t>. zur </a:t>
            </a:r>
            <a:r>
              <a:rPr lang="de-DE" dirty="0" smtClean="0"/>
              <a:t>Herstellung eines Rückschlagventils mit einer Ventilklappe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52936"/>
            <a:ext cx="3608599" cy="309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77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8" name="Picture 3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61200"/>
          <a:stretch>
            <a:fillRect/>
          </a:stretch>
        </p:blipFill>
        <p:spPr bwMode="auto">
          <a:xfrm>
            <a:off x="533400" y="1069975"/>
            <a:ext cx="8001000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3141663"/>
            <a:ext cx="8521700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</p:spPr>
        <p:txBody>
          <a:bodyPr/>
          <a:lstStyle/>
          <a:p>
            <a:fld id="{FCD64446-9DE9-4EC1-92AB-907DF09BD351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Lithographie Objektive</a:t>
            </a:r>
          </a:p>
        </p:txBody>
      </p:sp>
    </p:spTree>
    <p:extLst>
      <p:ext uri="{BB962C8B-B14F-4D97-AF65-F5344CB8AC3E}">
        <p14:creationId xmlns:p14="http://schemas.microsoft.com/office/powerpoint/2010/main" val="172563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000125"/>
            <a:ext cx="7667625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Lithography</a:t>
            </a:r>
            <a:r>
              <a:rPr lang="de-DE" dirty="0"/>
              <a:t> </a:t>
            </a:r>
            <a:r>
              <a:rPr lang="de-DE" dirty="0" err="1"/>
              <a:t>objective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reflecting</a:t>
            </a:r>
            <a:r>
              <a:rPr lang="de-DE" dirty="0"/>
              <a:t> </a:t>
            </a:r>
            <a:r>
              <a:rPr lang="de-DE" dirty="0" err="1"/>
              <a:t>elements</a:t>
            </a:r>
            <a:endParaRPr lang="de-DE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CD64446-9DE9-4EC1-92AB-907DF09BD351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1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>
          <a:xfrm>
            <a:off x="303213" y="214313"/>
            <a:ext cx="6911975" cy="561975"/>
          </a:xfrm>
        </p:spPr>
        <p:txBody>
          <a:bodyPr anchor="ctr"/>
          <a:lstStyle/>
          <a:p>
            <a:pPr eaLnBrk="1" hangingPunct="1"/>
            <a:r>
              <a:rPr lang="de-DE" smtClean="0"/>
              <a:t>Lithographieobjektiv</a:t>
            </a:r>
          </a:p>
        </p:txBody>
      </p:sp>
      <p:pic>
        <p:nvPicPr>
          <p:cNvPr id="53254" name="Picture 3" descr="belichter"/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881063"/>
            <a:ext cx="3632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4" descr="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957263"/>
            <a:ext cx="1520825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5" descr="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4005263"/>
            <a:ext cx="152082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umsplatzhalter 4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</p:spPr>
        <p:txBody>
          <a:bodyPr/>
          <a:lstStyle/>
          <a:p>
            <a:fld id="{FCD64446-9DE9-4EC1-92AB-907DF09BD351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5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ASML </a:t>
            </a:r>
            <a:r>
              <a:rPr lang="de-DE" dirty="0" err="1" smtClean="0"/>
              <a:t>Waferstepper</a:t>
            </a:r>
            <a:r>
              <a:rPr lang="de-DE" dirty="0" smtClean="0"/>
              <a:t> mit Zeiss Objektiv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EC2FF-F6B1-4953-8BD6-DF423CDA3B5D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7410" name="Picture 2" descr="http://wettengl.info/Blog/Dokumente/D119-ASML-Twinscan-Zeiss-Starli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8" y="1561028"/>
            <a:ext cx="8373964" cy="421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5349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Evolution Lithographie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EC2FF-F6B1-4953-8BD6-DF423CDA3B5D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03" y="1556792"/>
            <a:ext cx="681931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917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225550"/>
            <a:ext cx="547687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19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8434" name="Picture 2" descr="http://wettengl.info/Blog/Dokumente/D119-EU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1" y="1122767"/>
            <a:ext cx="7277819" cy="51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5414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9458" name="Picture 2" descr="https://www.sec.gov/Archives/edgar/data/937966/000095012310057756/u09166u09166z001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84265"/>
            <a:ext cx="6624736" cy="496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1691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0482" name="Picture 2" descr="http://nanolithography.spiedigitallibrary.org/data/journals/moems/24204/jm3_11_1_013003_f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" y="1062550"/>
            <a:ext cx="7760990" cy="502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0488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1506" name="Picture 2" descr="http://www.monolithic3d.com/uploads/6/0/5/5/6055488/4466359_orig.jpg?4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48611"/>
            <a:ext cx="8829675" cy="60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408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Ätzstoppverfahren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Anisotroper </a:t>
            </a:r>
            <a:r>
              <a:rPr lang="de-DE" dirty="0" err="1" smtClean="0"/>
              <a:t>Ätzstopp</a:t>
            </a:r>
            <a:endParaRPr lang="de-DE" dirty="0" smtClean="0"/>
          </a:p>
          <a:p>
            <a:r>
              <a:rPr lang="de-DE" dirty="0" err="1" smtClean="0"/>
              <a:t>Ätzstopp</a:t>
            </a:r>
            <a:r>
              <a:rPr lang="de-DE" dirty="0" smtClean="0"/>
              <a:t> nach Zeit</a:t>
            </a:r>
          </a:p>
          <a:p>
            <a:r>
              <a:rPr lang="de-DE" dirty="0" smtClean="0"/>
              <a:t>Selektiver </a:t>
            </a:r>
            <a:r>
              <a:rPr lang="de-DE" dirty="0" err="1" smtClean="0"/>
              <a:t>Ätzstopp</a:t>
            </a:r>
            <a:r>
              <a:rPr lang="de-DE" dirty="0" smtClean="0"/>
              <a:t> an </a:t>
            </a:r>
            <a:r>
              <a:rPr lang="de-DE" dirty="0" err="1" smtClean="0"/>
              <a:t>Isolatorschicht</a:t>
            </a:r>
            <a:endParaRPr lang="de-DE" dirty="0" smtClean="0"/>
          </a:p>
          <a:p>
            <a:r>
              <a:rPr lang="de-DE" dirty="0" smtClean="0"/>
              <a:t>Selektiver </a:t>
            </a:r>
            <a:r>
              <a:rPr lang="de-DE" dirty="0" err="1" smtClean="0"/>
              <a:t>Ätzstopp</a:t>
            </a:r>
            <a:r>
              <a:rPr lang="de-DE" dirty="0" smtClean="0"/>
              <a:t> an hochdotierter p</a:t>
            </a:r>
            <a:r>
              <a:rPr lang="de-DE" baseline="30000" dirty="0" smtClean="0"/>
              <a:t>++</a:t>
            </a:r>
            <a:r>
              <a:rPr lang="de-DE" dirty="0" smtClean="0"/>
              <a:t> Schicht</a:t>
            </a:r>
          </a:p>
          <a:p>
            <a:r>
              <a:rPr lang="de-DE" dirty="0" smtClean="0"/>
              <a:t>Elektrochemischer </a:t>
            </a:r>
            <a:r>
              <a:rPr lang="de-DE" dirty="0" err="1" smtClean="0"/>
              <a:t>Ätzstopp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1" t="51030" r="29722" b="23269"/>
          <a:stretch/>
        </p:blipFill>
        <p:spPr bwMode="auto">
          <a:xfrm>
            <a:off x="323528" y="3284984"/>
            <a:ext cx="8680890" cy="274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7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2530" name="Picture 2" descr="https://staticseekingalpha.a.ssl.fastly.net/uploads/2012/4/2/7008-13333891689854934-Robert-Castellano_orig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162800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0979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3554" name="Picture 2" descr="https://www.sec.gov/Archives/edgar/data/937966/000095012310057756/u09166u09166z003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246634"/>
            <a:ext cx="6669806" cy="499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7247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4578" name="Picture 2" descr="https://media.licdn.com/mpr/mpr/shrinknp_400_400/AAEAAQAAAAAAAAd6AAAAJDAwOTdiMWY4LTA1NDUtNDkwNS1iOTZjLTc4NGYxODM1ZWVkZ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381000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www.kitguru.net/wp-content/uploads/2011/07/Immersion-Lithography-Intel-KitGur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274" y="2963237"/>
            <a:ext cx="45720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palgrave.nature.com/scientificamerican/journal/v293/n1/images/scientificamerican0705-64-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44" y="3697689"/>
            <a:ext cx="47625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153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6626" name="Picture 2" descr="https://upload.wikimedia.org/wikipedia/commons/thumb/3/3e/Immersionslithografie_-_Verhalten_des_Kontaktwinkels.svg/1000px-Immersionslithografie_-_Verhalten_des_Kontaktwinkel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7512769" cy="37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7081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7650" name="Picture 2" descr="https://upload.wikimedia.org/wikipedia/commons/thumb/f/fa/Immersionslithografie_-_Lens_Showerhead.svg/1024px-Immersionslithografie_-_Lens_Showerhead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39" y="1628800"/>
            <a:ext cx="7779348" cy="436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0654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5602" name="Picture 2" descr="Shrinking Circuits with W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00" y="1874044"/>
            <a:ext cx="61912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4128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Laserlithographie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CD64446-9DE9-4EC1-92AB-907DF09BD351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1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52400"/>
            <a:ext cx="6858000" cy="533400"/>
          </a:xfrm>
        </p:spPr>
        <p:txBody>
          <a:bodyPr/>
          <a:lstStyle/>
          <a:p>
            <a:pPr eaLnBrk="1" hangingPunct="1"/>
            <a:r>
              <a:rPr lang="de-DE" dirty="0" smtClean="0"/>
              <a:t>Laserlithographie</a:t>
            </a:r>
          </a:p>
        </p:txBody>
      </p:sp>
      <p:pic>
        <p:nvPicPr>
          <p:cNvPr id="6147" name="Picture 3" descr="Excimer_Verfahren_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5"/>
          <a:stretch>
            <a:fillRect/>
          </a:stretch>
        </p:blipFill>
        <p:spPr>
          <a:xfrm>
            <a:off x="4079875" y="720725"/>
            <a:ext cx="4452938" cy="5516563"/>
          </a:xfrm>
          <a:noFill/>
        </p:spPr>
      </p:pic>
      <p:sp>
        <p:nvSpPr>
          <p:cNvPr id="61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00063" y="857250"/>
            <a:ext cx="4030662" cy="5334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de-DE" dirty="0" smtClean="0"/>
              <a:t>Prinzip</a:t>
            </a:r>
          </a:p>
          <a:p>
            <a:pPr eaLnBrk="1" hangingPunct="1"/>
            <a:r>
              <a:rPr lang="de-DE" dirty="0" smtClean="0"/>
              <a:t>Laserschreiben (DUV)</a:t>
            </a:r>
          </a:p>
          <a:p>
            <a:pPr eaLnBrk="1" hangingPunct="1"/>
            <a:r>
              <a:rPr lang="de-DE" dirty="0" err="1" smtClean="0"/>
              <a:t>Eximer</a:t>
            </a:r>
            <a:r>
              <a:rPr lang="de-DE" dirty="0" smtClean="0"/>
              <a:t>-Laser</a:t>
            </a:r>
          </a:p>
          <a:p>
            <a:pPr eaLnBrk="1" hangingPunct="1"/>
            <a:r>
              <a:rPr lang="de-DE" dirty="0" smtClean="0"/>
              <a:t>Auftrennen von Molekülbindungen</a:t>
            </a:r>
          </a:p>
          <a:p>
            <a:pPr eaLnBrk="1" hangingPunct="1"/>
            <a:r>
              <a:rPr lang="de-DE" dirty="0" smtClean="0"/>
              <a:t>Verkleinerungen über Linsen</a:t>
            </a:r>
          </a:p>
          <a:p>
            <a:pPr eaLnBrk="1" hangingPunct="1"/>
            <a:r>
              <a:rPr lang="de-DE" dirty="0" smtClean="0"/>
              <a:t>Kurze Pulse</a:t>
            </a:r>
          </a:p>
        </p:txBody>
      </p:sp>
    </p:spTree>
    <p:extLst>
      <p:ext uri="{BB962C8B-B14F-4D97-AF65-F5344CB8AC3E}">
        <p14:creationId xmlns:p14="http://schemas.microsoft.com/office/powerpoint/2010/main" val="69838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4147BA0E-7633-4C7E-B543-AEE3A96D7B01}" type="datetime1">
              <a:rPr lang="de-DE" smtClean="0"/>
              <a:pPr>
                <a:defRPr/>
              </a:pPr>
              <a:t>31.01.2017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91571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Laserlithographie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Beispiel: Löcher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4" descr="Excimer_Verfahren_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905471"/>
            <a:ext cx="7773987" cy="4187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389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pPr eaLnBrk="1" hangingPunct="1"/>
            <a:r>
              <a:rPr lang="de-DE" smtClean="0"/>
              <a:t>Herstellung einer Membran mit Ätzstopschicht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1. </a:t>
            </a:r>
            <a:r>
              <a:rPr lang="en-US" dirty="0" err="1" smtClean="0"/>
              <a:t>Dotierung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2. </a:t>
            </a:r>
            <a:r>
              <a:rPr lang="en-US" dirty="0" err="1" smtClean="0"/>
              <a:t>Epitaxie</a:t>
            </a:r>
            <a:endParaRPr lang="en-US" dirty="0" smtClean="0"/>
          </a:p>
          <a:p>
            <a:pPr marL="476250" lvl="1" indent="0">
              <a:buNone/>
            </a:pPr>
            <a:r>
              <a:rPr lang="en-US" dirty="0" smtClean="0"/>
              <a:t>Deposition von </a:t>
            </a:r>
            <a:r>
              <a:rPr lang="en-US" dirty="0" err="1" smtClean="0"/>
              <a:t>Silizium</a:t>
            </a:r>
            <a:endParaRPr lang="en-US" dirty="0" smtClean="0"/>
          </a:p>
          <a:p>
            <a:pPr marL="476250" lvl="1" indent="0">
              <a:buNone/>
            </a:pPr>
            <a:endParaRPr lang="en-US" sz="2000" dirty="0" smtClean="0">
              <a:ea typeface="+mn-ea"/>
              <a:cs typeface="+mn-cs"/>
            </a:endParaRPr>
          </a:p>
          <a:p>
            <a:endParaRPr lang="en-US" dirty="0" smtClean="0"/>
          </a:p>
          <a:p>
            <a:r>
              <a:rPr lang="en-US" dirty="0" smtClean="0"/>
              <a:t>3. Oxidation</a:t>
            </a:r>
            <a:endParaRPr lang="en-US" dirty="0"/>
          </a:p>
          <a:p>
            <a:endParaRPr lang="en-US" dirty="0"/>
          </a:p>
          <a:p>
            <a:pPr marL="476250" lvl="1" indent="0">
              <a:buNone/>
            </a:pPr>
            <a:endParaRPr lang="en-US" sz="2000" dirty="0">
              <a:ea typeface="+mn-ea"/>
              <a:cs typeface="+mn-cs"/>
            </a:endParaRPr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779912" y="1936272"/>
            <a:ext cx="1872208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3779912" y="1864264"/>
            <a:ext cx="1872208" cy="72008"/>
          </a:xfrm>
          <a:prstGeom prst="rect">
            <a:avLst/>
          </a:prstGeom>
          <a:solidFill>
            <a:srgbClr val="92D050"/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/>
          <p:cNvSpPr txBox="1"/>
          <p:nvPr/>
        </p:nvSpPr>
        <p:spPr>
          <a:xfrm>
            <a:off x="5796136" y="2051556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(100) </a:t>
            </a:r>
            <a:r>
              <a:rPr lang="en-US" dirty="0" err="1" smtClean="0"/>
              <a:t>Silizium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5796136" y="1700808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Bor</a:t>
            </a:r>
            <a:r>
              <a:rPr lang="en-US" dirty="0" smtClean="0"/>
              <a:t> </a:t>
            </a:r>
            <a:r>
              <a:rPr lang="en-US" dirty="0" err="1" smtClean="0"/>
              <a:t>dotierte</a:t>
            </a:r>
            <a:r>
              <a:rPr lang="en-US" dirty="0" smtClean="0"/>
              <a:t> </a:t>
            </a:r>
            <a:r>
              <a:rPr lang="en-US" dirty="0" err="1" smtClean="0"/>
              <a:t>Ätzstopp-Schicht</a:t>
            </a:r>
            <a:endParaRPr lang="en-US" dirty="0"/>
          </a:p>
        </p:txBody>
      </p:sp>
      <p:sp>
        <p:nvSpPr>
          <p:cNvPr id="10" name="Rechteck 9"/>
          <p:cNvSpPr/>
          <p:nvPr/>
        </p:nvSpPr>
        <p:spPr>
          <a:xfrm>
            <a:off x="3779912" y="3573016"/>
            <a:ext cx="1872208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3779912" y="3501008"/>
            <a:ext cx="1872208" cy="72008"/>
          </a:xfrm>
          <a:prstGeom prst="rect">
            <a:avLst/>
          </a:prstGeom>
          <a:solidFill>
            <a:srgbClr val="92D050"/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3779912" y="3248980"/>
            <a:ext cx="1872208" cy="2520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/>
          <p:cNvSpPr txBox="1"/>
          <p:nvPr/>
        </p:nvSpPr>
        <p:spPr>
          <a:xfrm>
            <a:off x="5796136" y="3203684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(100) </a:t>
            </a:r>
            <a:r>
              <a:rPr lang="en-US" dirty="0" err="1" smtClean="0"/>
              <a:t>Silizium</a:t>
            </a:r>
            <a:endParaRPr lang="en-US" dirty="0"/>
          </a:p>
        </p:txBody>
      </p:sp>
      <p:sp>
        <p:nvSpPr>
          <p:cNvPr id="14" name="Rechteck 13"/>
          <p:cNvSpPr/>
          <p:nvPr/>
        </p:nvSpPr>
        <p:spPr>
          <a:xfrm>
            <a:off x="3779912" y="5229200"/>
            <a:ext cx="1872208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3779912" y="5157192"/>
            <a:ext cx="1872208" cy="72008"/>
          </a:xfrm>
          <a:prstGeom prst="rect">
            <a:avLst/>
          </a:prstGeom>
          <a:solidFill>
            <a:srgbClr val="92D050"/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>
            <a:off x="3779912" y="4905164"/>
            <a:ext cx="1872208" cy="2520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3779912" y="4869160"/>
            <a:ext cx="1872208" cy="72008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3779912" y="5733256"/>
            <a:ext cx="1872208" cy="72008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feld 19"/>
          <p:cNvSpPr txBox="1"/>
          <p:nvPr/>
        </p:nvSpPr>
        <p:spPr>
          <a:xfrm>
            <a:off x="5796136" y="4715852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SiO</a:t>
            </a:r>
            <a:r>
              <a:rPr lang="en-US" baseline="-25000" dirty="0" smtClean="0"/>
              <a:t>2</a:t>
            </a:r>
            <a:r>
              <a:rPr lang="en-US" dirty="0" smtClean="0"/>
              <a:t> Resist</a:t>
            </a:r>
            <a:endParaRPr lang="en-US" dirty="0"/>
          </a:p>
        </p:txBody>
      </p:sp>
      <p:sp>
        <p:nvSpPr>
          <p:cNvPr id="21" name="Textfeld 20"/>
          <p:cNvSpPr txBox="1"/>
          <p:nvPr/>
        </p:nvSpPr>
        <p:spPr>
          <a:xfrm>
            <a:off x="5796136" y="557994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SiO</a:t>
            </a:r>
            <a:r>
              <a:rPr lang="en-US" baseline="-25000" dirty="0" smtClean="0"/>
              <a:t>2</a:t>
            </a:r>
            <a:r>
              <a:rPr lang="en-US" dirty="0" smtClean="0"/>
              <a:t> Resist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87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Laserlithographie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Mikrostrukturierung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4" descr="Excimer_Verfahren_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500212"/>
            <a:ext cx="7056437" cy="4737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862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Laserlithographie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1198563"/>
            <a:ext cx="3027759" cy="4894262"/>
          </a:xfrm>
        </p:spPr>
        <p:txBody>
          <a:bodyPr/>
          <a:lstStyle/>
          <a:p>
            <a:r>
              <a:rPr lang="de-DE" sz="1800" dirty="0" smtClean="0"/>
              <a:t>3D Laserschreiben</a:t>
            </a:r>
          </a:p>
          <a:p>
            <a:r>
              <a:rPr lang="de-DE" sz="1800" dirty="0" err="1" smtClean="0"/>
              <a:t>fs</a:t>
            </a:r>
            <a:r>
              <a:rPr lang="de-DE" sz="1800" dirty="0" smtClean="0"/>
              <a:t>- Faserlaser</a:t>
            </a:r>
          </a:p>
          <a:p>
            <a:r>
              <a:rPr lang="de-DE" sz="1800" dirty="0" smtClean="0"/>
              <a:t>Energie einzelner Photonen unterhalb der Anregungsschwelle des </a:t>
            </a:r>
            <a:r>
              <a:rPr lang="de-DE" sz="1800" dirty="0" err="1" smtClean="0"/>
              <a:t>Resist</a:t>
            </a:r>
            <a:endParaRPr lang="de-DE" sz="1800" dirty="0" smtClean="0"/>
          </a:p>
          <a:p>
            <a:r>
              <a:rPr lang="de-DE" sz="1800" dirty="0" smtClean="0"/>
              <a:t>Im Fokus Energie ausreichend (Mehrphotonen-anregung)</a:t>
            </a:r>
          </a:p>
          <a:p>
            <a:r>
              <a:rPr lang="de-DE" sz="1800" dirty="0" smtClean="0"/>
              <a:t>Beliebige 3D-Strukturen herstellbar </a:t>
            </a:r>
          </a:p>
          <a:p>
            <a:endParaRPr lang="de-DE" sz="1800" dirty="0"/>
          </a:p>
          <a:p>
            <a:r>
              <a:rPr lang="de-DE" sz="1800" dirty="0" err="1" smtClean="0"/>
              <a:t>Nanoscribe</a:t>
            </a:r>
            <a:r>
              <a:rPr lang="de-DE" sz="1800" dirty="0" smtClean="0"/>
              <a:t> GmbH, KA</a:t>
            </a:r>
            <a:endParaRPr lang="de-DE" sz="18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539552" y="6428788"/>
            <a:ext cx="1044000" cy="360000"/>
          </a:xfrm>
        </p:spPr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7410" name="Picture 2" descr="http://www.nanoscribe.de/files/4114/0120/1374/PPGT_Abbildung_Komponent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49" y="1844824"/>
            <a:ext cx="5400600" cy="298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40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Laserlithographie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1198563"/>
            <a:ext cx="3027759" cy="4894262"/>
          </a:xfrm>
        </p:spPr>
        <p:txBody>
          <a:bodyPr/>
          <a:lstStyle/>
          <a:p>
            <a:r>
              <a:rPr lang="de-DE" dirty="0" smtClean="0"/>
              <a:t>3D </a:t>
            </a:r>
            <a:r>
              <a:rPr lang="de-DE" dirty="0" err="1" smtClean="0"/>
              <a:t>photonic</a:t>
            </a:r>
            <a:r>
              <a:rPr lang="de-DE" dirty="0" smtClean="0"/>
              <a:t> </a:t>
            </a:r>
            <a:r>
              <a:rPr lang="de-DE" dirty="0" err="1" smtClean="0"/>
              <a:t>crystal</a:t>
            </a:r>
            <a:endParaRPr lang="de-DE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0482" name="Picture 2" descr="http://www.warsash.com.au/products/images/nanoscribe-gallery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799"/>
            <a:ext cx="5760640" cy="45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40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Laserlithographie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1198563"/>
            <a:ext cx="7276231" cy="4894262"/>
          </a:xfrm>
        </p:spPr>
        <p:txBody>
          <a:bodyPr/>
          <a:lstStyle/>
          <a:p>
            <a:r>
              <a:rPr lang="de-DE" dirty="0" smtClean="0"/>
              <a:t>3D Strukturen aus Spiralen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1506" name="Picture 2" descr="http://www.warsash.com.au/products/images/photonic-professio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715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06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Laserlithographie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Beispiel: LASIK</a:t>
            </a:r>
          </a:p>
          <a:p>
            <a:pPr lvl="1"/>
            <a:r>
              <a:rPr lang="de-DE" dirty="0" smtClean="0"/>
              <a:t>Korrektur von Fehlsichtigkeit</a:t>
            </a:r>
          </a:p>
          <a:p>
            <a:pPr lvl="1"/>
            <a:r>
              <a:rPr lang="de-DE" dirty="0" smtClean="0"/>
              <a:t>Ablation: 0,25 µm/Puls</a:t>
            </a:r>
          </a:p>
          <a:p>
            <a:pPr lvl="1"/>
            <a:r>
              <a:rPr lang="de-DE" dirty="0" smtClean="0"/>
              <a:t>ca. 2000 € / Auge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Picture 3" descr="NIDEK_ec5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857250"/>
            <a:ext cx="446405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lasik1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141663"/>
            <a:ext cx="19050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lasik2s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24400"/>
            <a:ext cx="19050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lasik3s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724400"/>
            <a:ext cx="19050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lasik4s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29163"/>
            <a:ext cx="19050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lasik5s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724400"/>
            <a:ext cx="19050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6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Röntgenlithographie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CD64446-9DE9-4EC1-92AB-907DF09BD351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Warum Röntgenlithographie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392113" y="1198563"/>
            <a:ext cx="5187999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800" kern="0" dirty="0" smtClean="0"/>
              <a:t>Verdopplung der Komponenten auf integrierten Schaltkreisen alle 1-2 Jahre</a:t>
            </a:r>
          </a:p>
          <a:p>
            <a:endParaRPr lang="de-DE" sz="1800" kern="0" dirty="0" smtClean="0"/>
          </a:p>
          <a:p>
            <a:r>
              <a:rPr lang="de-DE" sz="1800" kern="0" dirty="0" smtClean="0"/>
              <a:t>Halbierung der Prozessgröße alle 2-4 Jahre</a:t>
            </a:r>
          </a:p>
          <a:p>
            <a:endParaRPr lang="de-DE" sz="1800" kern="0" dirty="0"/>
          </a:p>
          <a:p>
            <a:r>
              <a:rPr lang="de-DE" sz="1800" dirty="0"/>
              <a:t>Wellenlänge der Strahlung ist entscheidend für die minimale </a:t>
            </a:r>
            <a:r>
              <a:rPr lang="de-DE" sz="1800" dirty="0" smtClean="0"/>
              <a:t>Strukturauflösung</a:t>
            </a:r>
          </a:p>
          <a:p>
            <a:endParaRPr lang="de-DE" sz="1800" dirty="0"/>
          </a:p>
          <a:p>
            <a:r>
              <a:rPr lang="de-DE" sz="1800" dirty="0"/>
              <a:t>Optische Lithographie:</a:t>
            </a:r>
          </a:p>
          <a:p>
            <a:pPr lvl="1"/>
            <a:r>
              <a:rPr lang="de-DE" sz="1600" dirty="0"/>
              <a:t>Wellenlänge von 426 </a:t>
            </a:r>
            <a:r>
              <a:rPr lang="de-DE" sz="1600" dirty="0" err="1"/>
              <a:t>nm</a:t>
            </a:r>
            <a:r>
              <a:rPr lang="de-DE" sz="1600" dirty="0"/>
              <a:t> – 157 </a:t>
            </a:r>
            <a:r>
              <a:rPr lang="de-DE" sz="1600" dirty="0" err="1" smtClean="0"/>
              <a:t>nm</a:t>
            </a:r>
            <a:endParaRPr lang="de-DE" sz="1600" dirty="0" smtClean="0"/>
          </a:p>
          <a:p>
            <a:pPr lvl="1"/>
            <a:endParaRPr lang="de-DE" sz="1600" dirty="0"/>
          </a:p>
          <a:p>
            <a:r>
              <a:rPr lang="de-DE" sz="1800" dirty="0"/>
              <a:t>Röntgenlithographie</a:t>
            </a:r>
          </a:p>
          <a:p>
            <a:pPr lvl="1"/>
            <a:r>
              <a:rPr lang="de-DE" sz="1600" dirty="0"/>
              <a:t>Wellenlänge von 2 - 0.2 </a:t>
            </a:r>
            <a:r>
              <a:rPr lang="de-DE" sz="1600" dirty="0" err="1"/>
              <a:t>nm</a:t>
            </a:r>
            <a:r>
              <a:rPr lang="de-DE" sz="1600" dirty="0"/>
              <a:t> sind nutzbar</a:t>
            </a:r>
          </a:p>
          <a:p>
            <a:pPr lvl="1">
              <a:buNone/>
            </a:pPr>
            <a:r>
              <a:rPr lang="de-DE" sz="1600" dirty="0"/>
              <a:t>	</a:t>
            </a:r>
            <a:r>
              <a:rPr lang="de-DE" dirty="0">
                <a:cs typeface="Arial"/>
              </a:rPr>
              <a:t>→</a:t>
            </a:r>
            <a:r>
              <a:rPr lang="de-DE" sz="1600" dirty="0">
                <a:cs typeface="Arial"/>
              </a:rPr>
              <a:t> wesentliche Verringerung der Strukturbreite</a:t>
            </a:r>
            <a:endParaRPr lang="de-DE" sz="1600" dirty="0"/>
          </a:p>
          <a:p>
            <a:endParaRPr lang="de-DE" sz="1800" kern="0" dirty="0"/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8238311"/>
              </p:ext>
            </p:extLst>
          </p:nvPr>
        </p:nvGraphicFramePr>
        <p:xfrm>
          <a:off x="6084168" y="1052735"/>
          <a:ext cx="252028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140"/>
                <a:gridCol w="1260140"/>
              </a:tblGrid>
              <a:tr h="432049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Jahr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Prozessgröße (min. möglich)</a:t>
                      </a:r>
                      <a:endParaRPr lang="de-DE" sz="1200" dirty="0"/>
                    </a:p>
                  </a:txBody>
                  <a:tcPr/>
                </a:tc>
              </a:tr>
              <a:tr h="225590"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1971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10 µm</a:t>
                      </a:r>
                      <a:endParaRPr lang="de-DE" sz="900" dirty="0"/>
                    </a:p>
                  </a:txBody>
                  <a:tcPr/>
                </a:tc>
              </a:tr>
              <a:tr h="225590"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1974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6 µm</a:t>
                      </a:r>
                      <a:endParaRPr lang="de-DE" sz="900" dirty="0"/>
                    </a:p>
                  </a:txBody>
                  <a:tcPr/>
                </a:tc>
              </a:tr>
              <a:tr h="225590"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1977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3 µm</a:t>
                      </a:r>
                      <a:endParaRPr lang="de-DE" sz="900" dirty="0"/>
                    </a:p>
                  </a:txBody>
                  <a:tcPr/>
                </a:tc>
              </a:tr>
              <a:tr h="225590"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1982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1.5 µm</a:t>
                      </a:r>
                      <a:endParaRPr lang="de-DE" sz="900" dirty="0"/>
                    </a:p>
                  </a:txBody>
                  <a:tcPr/>
                </a:tc>
              </a:tr>
              <a:tr h="225590"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1985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1 µm </a:t>
                      </a:r>
                      <a:endParaRPr lang="de-DE" sz="900" dirty="0"/>
                    </a:p>
                  </a:txBody>
                  <a:tcPr/>
                </a:tc>
              </a:tr>
              <a:tr h="225590"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1989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dirty="0" smtClean="0"/>
                        <a:t>800 </a:t>
                      </a:r>
                      <a:r>
                        <a:rPr lang="de-DE" sz="900" dirty="0" err="1" smtClean="0"/>
                        <a:t>nm</a:t>
                      </a:r>
                      <a:endParaRPr lang="de-DE" sz="900" dirty="0" smtClean="0"/>
                    </a:p>
                  </a:txBody>
                  <a:tcPr/>
                </a:tc>
              </a:tr>
              <a:tr h="225590"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1994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600 </a:t>
                      </a:r>
                      <a:r>
                        <a:rPr lang="de-DE" sz="900" dirty="0" err="1" smtClean="0"/>
                        <a:t>nm</a:t>
                      </a:r>
                      <a:endParaRPr lang="de-DE" sz="900" dirty="0"/>
                    </a:p>
                  </a:txBody>
                  <a:tcPr/>
                </a:tc>
              </a:tr>
              <a:tr h="225590"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1995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dirty="0" smtClean="0"/>
                        <a:t>350 </a:t>
                      </a:r>
                      <a:r>
                        <a:rPr lang="de-DE" sz="900" dirty="0" err="1" smtClean="0"/>
                        <a:t>nm</a:t>
                      </a:r>
                      <a:endParaRPr lang="de-DE" sz="900" dirty="0" smtClean="0"/>
                    </a:p>
                  </a:txBody>
                  <a:tcPr/>
                </a:tc>
              </a:tr>
              <a:tr h="225590"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1997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250 </a:t>
                      </a:r>
                      <a:r>
                        <a:rPr lang="de-DE" sz="900" dirty="0" err="1" smtClean="0"/>
                        <a:t>nm</a:t>
                      </a:r>
                      <a:endParaRPr lang="de-DE" sz="900" dirty="0"/>
                    </a:p>
                  </a:txBody>
                  <a:tcPr/>
                </a:tc>
              </a:tr>
              <a:tr h="225590"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1999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180 </a:t>
                      </a:r>
                      <a:r>
                        <a:rPr lang="de-DE" sz="900" dirty="0" err="1" smtClean="0"/>
                        <a:t>nm</a:t>
                      </a:r>
                      <a:endParaRPr lang="de-DE" sz="900" dirty="0"/>
                    </a:p>
                  </a:txBody>
                  <a:tcPr/>
                </a:tc>
              </a:tr>
              <a:tr h="225590"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2001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130 </a:t>
                      </a:r>
                      <a:r>
                        <a:rPr lang="de-DE" sz="900" dirty="0" err="1" smtClean="0"/>
                        <a:t>nm</a:t>
                      </a:r>
                      <a:endParaRPr lang="de-DE" sz="900" dirty="0"/>
                    </a:p>
                  </a:txBody>
                  <a:tcPr/>
                </a:tc>
              </a:tr>
              <a:tr h="225590"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2004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90 </a:t>
                      </a:r>
                      <a:r>
                        <a:rPr lang="de-DE" sz="900" dirty="0" err="1" smtClean="0"/>
                        <a:t>nm</a:t>
                      </a:r>
                      <a:endParaRPr lang="de-DE" sz="900" dirty="0"/>
                    </a:p>
                  </a:txBody>
                  <a:tcPr/>
                </a:tc>
              </a:tr>
              <a:tr h="225590"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2006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65 </a:t>
                      </a:r>
                      <a:r>
                        <a:rPr lang="de-DE" sz="900" dirty="0" err="1" smtClean="0"/>
                        <a:t>nm</a:t>
                      </a:r>
                      <a:endParaRPr lang="de-DE" sz="900" dirty="0"/>
                    </a:p>
                  </a:txBody>
                  <a:tcPr/>
                </a:tc>
              </a:tr>
              <a:tr h="225590"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2008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45 </a:t>
                      </a:r>
                      <a:r>
                        <a:rPr lang="de-DE" sz="900" dirty="0" err="1" smtClean="0"/>
                        <a:t>nm</a:t>
                      </a:r>
                      <a:endParaRPr lang="de-DE" sz="900" dirty="0"/>
                    </a:p>
                  </a:txBody>
                  <a:tcPr/>
                </a:tc>
              </a:tr>
              <a:tr h="225590"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2010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32 </a:t>
                      </a:r>
                      <a:r>
                        <a:rPr lang="de-DE" sz="900" dirty="0" err="1" smtClean="0"/>
                        <a:t>nm</a:t>
                      </a:r>
                      <a:endParaRPr lang="de-DE" sz="900" dirty="0"/>
                    </a:p>
                  </a:txBody>
                  <a:tcPr/>
                </a:tc>
              </a:tr>
              <a:tr h="225590"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2012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22 </a:t>
                      </a:r>
                      <a:r>
                        <a:rPr lang="de-DE" sz="900" dirty="0" err="1" smtClean="0"/>
                        <a:t>nm</a:t>
                      </a:r>
                      <a:endParaRPr lang="de-DE" sz="900" dirty="0"/>
                    </a:p>
                  </a:txBody>
                  <a:tcPr/>
                </a:tc>
              </a:tr>
              <a:tr h="225590">
                <a:tc>
                  <a:txBody>
                    <a:bodyPr/>
                    <a:lstStyle/>
                    <a:p>
                      <a:r>
                        <a:rPr lang="de-DE" sz="900" b="1" dirty="0" smtClean="0"/>
                        <a:t>2014</a:t>
                      </a:r>
                      <a:endParaRPr lang="de-D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="1" dirty="0" smtClean="0"/>
                        <a:t>14 </a:t>
                      </a:r>
                      <a:r>
                        <a:rPr lang="de-DE" sz="900" b="1" dirty="0" err="1" smtClean="0"/>
                        <a:t>nm</a:t>
                      </a:r>
                      <a:endParaRPr lang="de-DE" sz="900" b="1" dirty="0"/>
                    </a:p>
                  </a:txBody>
                  <a:tcPr/>
                </a:tc>
              </a:tr>
              <a:tr h="225590">
                <a:tc>
                  <a:txBody>
                    <a:bodyPr/>
                    <a:lstStyle/>
                    <a:p>
                      <a:r>
                        <a:rPr lang="de-DE" sz="900" i="1" dirty="0" smtClean="0"/>
                        <a:t>2016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10 </a:t>
                      </a:r>
                      <a:r>
                        <a:rPr lang="de-DE" sz="900" dirty="0" err="1" smtClean="0"/>
                        <a:t>nm</a:t>
                      </a:r>
                      <a:endParaRPr lang="de-DE" sz="900" dirty="0"/>
                    </a:p>
                  </a:txBody>
                  <a:tcPr/>
                </a:tc>
              </a:tr>
              <a:tr h="225590">
                <a:tc>
                  <a:txBody>
                    <a:bodyPr/>
                    <a:lstStyle/>
                    <a:p>
                      <a:r>
                        <a:rPr lang="de-DE" sz="900" i="1" dirty="0" smtClean="0"/>
                        <a:t>2018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7 </a:t>
                      </a:r>
                      <a:r>
                        <a:rPr lang="de-DE" sz="900" dirty="0" err="1" smtClean="0"/>
                        <a:t>nm</a:t>
                      </a:r>
                      <a:r>
                        <a:rPr lang="de-DE" sz="900" dirty="0" smtClean="0"/>
                        <a:t> </a:t>
                      </a:r>
                      <a:endParaRPr lang="de-DE" sz="900" dirty="0"/>
                    </a:p>
                  </a:txBody>
                  <a:tcPr/>
                </a:tc>
              </a:tr>
              <a:tr h="225590">
                <a:tc>
                  <a:txBody>
                    <a:bodyPr/>
                    <a:lstStyle/>
                    <a:p>
                      <a:r>
                        <a:rPr lang="de-DE" sz="900" i="1" dirty="0" smtClean="0"/>
                        <a:t>2020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 smtClean="0"/>
                        <a:t>5 </a:t>
                      </a:r>
                      <a:r>
                        <a:rPr lang="de-DE" sz="900" dirty="0" err="1" smtClean="0"/>
                        <a:t>nm</a:t>
                      </a:r>
                      <a:r>
                        <a:rPr lang="de-DE" sz="900" dirty="0" smtClean="0"/>
                        <a:t> </a:t>
                      </a:r>
                      <a:endParaRPr lang="de-DE" sz="9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104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Röntgenquellen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Anforderung:</a:t>
            </a:r>
          </a:p>
          <a:p>
            <a:pPr lvl="1"/>
            <a:r>
              <a:rPr lang="de-DE" dirty="0"/>
              <a:t>Hohe Intensität</a:t>
            </a:r>
          </a:p>
          <a:p>
            <a:pPr lvl="1">
              <a:buNone/>
            </a:pPr>
            <a:r>
              <a:rPr lang="de-DE" dirty="0"/>
              <a:t>	</a:t>
            </a:r>
            <a:r>
              <a:rPr lang="de-DE" dirty="0">
                <a:cs typeface="Arial"/>
              </a:rPr>
              <a:t> → kurze Belichtungszeit → hoher Scheibendurchsatz</a:t>
            </a:r>
          </a:p>
          <a:p>
            <a:pPr lvl="1"/>
            <a:r>
              <a:rPr lang="de-DE" dirty="0">
                <a:solidFill>
                  <a:srgbClr val="000000"/>
                </a:solidFill>
              </a:rPr>
              <a:t>Hohe Parallelität der Strahlung</a:t>
            </a:r>
          </a:p>
          <a:p>
            <a:pPr lvl="1">
              <a:buNone/>
            </a:pPr>
            <a:r>
              <a:rPr lang="de-DE" dirty="0">
                <a:solidFill>
                  <a:srgbClr val="000000"/>
                </a:solidFill>
              </a:rPr>
              <a:t>	</a:t>
            </a:r>
            <a:r>
              <a:rPr lang="de-DE" dirty="0">
                <a:cs typeface="Arial"/>
              </a:rPr>
              <a:t> → hohe Strukturauflösung</a:t>
            </a:r>
          </a:p>
          <a:p>
            <a:pPr lvl="1">
              <a:buNone/>
            </a:pPr>
            <a:r>
              <a:rPr lang="de-DE" dirty="0">
                <a:cs typeface="Arial"/>
              </a:rPr>
              <a:t>	 → hohes </a:t>
            </a:r>
            <a:r>
              <a:rPr lang="de-DE" dirty="0" err="1">
                <a:cs typeface="Arial"/>
              </a:rPr>
              <a:t>Aspektverhältnis</a:t>
            </a:r>
            <a:endParaRPr lang="de-DE" dirty="0">
              <a:cs typeface="Arial"/>
            </a:endParaRPr>
          </a:p>
          <a:p>
            <a:pPr lvl="1">
              <a:buNone/>
            </a:pPr>
            <a:endParaRPr lang="de-DE" dirty="0">
              <a:cs typeface="Arial"/>
            </a:endParaRPr>
          </a:p>
          <a:p>
            <a:pPr lvl="0"/>
            <a:r>
              <a:rPr lang="de-DE" dirty="0">
                <a:solidFill>
                  <a:srgbClr val="000000"/>
                </a:solidFill>
              </a:rPr>
              <a:t>Röntgenquellen:</a:t>
            </a:r>
          </a:p>
          <a:p>
            <a:pPr lvl="1"/>
            <a:r>
              <a:rPr lang="de-DE" dirty="0">
                <a:solidFill>
                  <a:srgbClr val="000000"/>
                </a:solidFill>
              </a:rPr>
              <a:t>Hochleistung – Röntgenröhren</a:t>
            </a:r>
          </a:p>
          <a:p>
            <a:pPr lvl="1"/>
            <a:r>
              <a:rPr lang="de-DE" dirty="0">
                <a:solidFill>
                  <a:srgbClr val="000000"/>
                </a:solidFill>
              </a:rPr>
              <a:t>Plasmaquellen</a:t>
            </a:r>
          </a:p>
          <a:p>
            <a:pPr lvl="1"/>
            <a:r>
              <a:rPr lang="de-DE" dirty="0">
                <a:solidFill>
                  <a:srgbClr val="000000"/>
                </a:solidFill>
              </a:rPr>
              <a:t>Synchrotron</a:t>
            </a:r>
          </a:p>
          <a:p>
            <a:pPr lvl="1"/>
            <a:endParaRPr lang="de-DE" dirty="0" smtClean="0">
              <a:solidFill>
                <a:srgbClr val="000000"/>
              </a:solidFill>
            </a:endParaRPr>
          </a:p>
          <a:p>
            <a:pPr lvl="1">
              <a:buNone/>
            </a:pPr>
            <a:r>
              <a:rPr lang="de-DE" dirty="0" smtClean="0">
                <a:cs typeface="Arial"/>
              </a:rPr>
              <a:t> </a:t>
            </a:r>
            <a:endParaRPr lang="de-DE" dirty="0" smtClean="0">
              <a:solidFill>
                <a:srgbClr val="000000"/>
              </a:solidFill>
            </a:endParaRPr>
          </a:p>
          <a:p>
            <a:pPr lvl="1">
              <a:buNone/>
            </a:pP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15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Strahlerzeugung der Röntgenröhren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1198563"/>
            <a:ext cx="4179887" cy="4894262"/>
          </a:xfrm>
        </p:spPr>
        <p:txBody>
          <a:bodyPr/>
          <a:lstStyle/>
          <a:p>
            <a:r>
              <a:rPr lang="de-DE" dirty="0" smtClean="0"/>
              <a:t>Glühender Metalldraht</a:t>
            </a:r>
            <a:br>
              <a:rPr lang="de-DE" dirty="0" smtClean="0"/>
            </a:br>
            <a:r>
              <a:rPr lang="de-DE" dirty="0" smtClean="0"/>
              <a:t>(Kathode) sendet e</a:t>
            </a:r>
            <a:r>
              <a:rPr lang="de-DE" baseline="40000" dirty="0" smtClean="0"/>
              <a:t>-</a:t>
            </a:r>
            <a:r>
              <a:rPr lang="de-DE" dirty="0" smtClean="0"/>
              <a:t> aus</a:t>
            </a:r>
          </a:p>
          <a:p>
            <a:r>
              <a:rPr lang="de-DE" dirty="0" smtClean="0"/>
              <a:t>Anode beschleunigt </a:t>
            </a:r>
            <a:r>
              <a:rPr lang="de-DE" dirty="0"/>
              <a:t>e</a:t>
            </a:r>
            <a:r>
              <a:rPr lang="de-DE" baseline="40000" dirty="0"/>
              <a:t>-</a:t>
            </a:r>
            <a:endParaRPr lang="de-DE" dirty="0" smtClean="0"/>
          </a:p>
          <a:p>
            <a:r>
              <a:rPr lang="de-DE" dirty="0" smtClean="0"/>
              <a:t>Abbremsen der Elektronen am Target</a:t>
            </a:r>
          </a:p>
          <a:p>
            <a:pPr lvl="1"/>
            <a:r>
              <a:rPr lang="de-DE" dirty="0" smtClean="0">
                <a:cs typeface="Arial"/>
              </a:rPr>
              <a:t>Bremsstrahlung + Wärme</a:t>
            </a:r>
          </a:p>
          <a:p>
            <a:pPr lvl="0"/>
            <a:r>
              <a:rPr lang="de-DE" dirty="0" smtClean="0">
                <a:solidFill>
                  <a:srgbClr val="000000"/>
                </a:solidFill>
              </a:rPr>
              <a:t>Nachteile:</a:t>
            </a:r>
          </a:p>
          <a:p>
            <a:pPr lvl="1"/>
            <a:r>
              <a:rPr lang="de-DE" dirty="0" smtClean="0">
                <a:solidFill>
                  <a:srgbClr val="000000"/>
                </a:solidFill>
              </a:rPr>
              <a:t>Starke Wärmeentwicklung am Substrat</a:t>
            </a:r>
          </a:p>
          <a:p>
            <a:pPr lvl="1"/>
            <a:r>
              <a:rPr lang="de-DE" dirty="0" smtClean="0">
                <a:solidFill>
                  <a:srgbClr val="000000"/>
                </a:solidFill>
              </a:rPr>
              <a:t>Zu geringe Intensität</a:t>
            </a:r>
          </a:p>
          <a:p>
            <a:pPr lvl="1"/>
            <a:r>
              <a:rPr lang="de-DE" dirty="0" smtClean="0">
                <a:solidFill>
                  <a:srgbClr val="000000"/>
                </a:solidFill>
              </a:rPr>
              <a:t>Nicht parallel</a:t>
            </a:r>
          </a:p>
          <a:p>
            <a:r>
              <a:rPr lang="de-DE" dirty="0" smtClean="0">
                <a:solidFill>
                  <a:srgbClr val="000000"/>
                </a:solidFill>
              </a:rPr>
              <a:t>Keine Bedeutung in der MST</a:t>
            </a:r>
          </a:p>
          <a:p>
            <a:pPr lvl="1"/>
            <a:endParaRPr lang="de-DE" dirty="0" smtClean="0">
              <a:solidFill>
                <a:srgbClr val="000000"/>
              </a:solidFill>
            </a:endParaRPr>
          </a:p>
          <a:p>
            <a:pPr lvl="1">
              <a:buNone/>
            </a:pPr>
            <a:r>
              <a:rPr lang="de-DE" dirty="0" smtClean="0">
                <a:cs typeface="Arial"/>
              </a:rPr>
              <a:t> </a:t>
            </a:r>
            <a:endParaRPr lang="de-DE" dirty="0" smtClean="0">
              <a:solidFill>
                <a:srgbClr val="000000"/>
              </a:solidFill>
            </a:endParaRPr>
          </a:p>
          <a:p>
            <a:pPr lvl="1">
              <a:buNone/>
            </a:pPr>
            <a:endParaRPr lang="de-DE" dirty="0"/>
          </a:p>
        </p:txBody>
      </p:sp>
      <p:pic>
        <p:nvPicPr>
          <p:cNvPr id="15362" name="Picture 2" descr="http://www.tk.de/rochelexikon/pics/a33570.000-1_big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6001" r="7601" b="6156"/>
          <a:stretch/>
        </p:blipFill>
        <p:spPr bwMode="auto">
          <a:xfrm>
            <a:off x="4211960" y="980728"/>
            <a:ext cx="4806248" cy="31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932040" y="4851513"/>
            <a:ext cx="3528392" cy="2432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4932040" y="4702730"/>
            <a:ext cx="3528392" cy="12160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4207289" y="4808185"/>
            <a:ext cx="605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Wafer</a:t>
            </a:r>
            <a:endParaRPr lang="en-US" sz="12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4207289" y="4592161"/>
            <a:ext cx="64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Resist</a:t>
            </a:r>
            <a:endParaRPr lang="en-US" sz="1200" b="1" dirty="0"/>
          </a:p>
        </p:txBody>
      </p:sp>
      <p:sp>
        <p:nvSpPr>
          <p:cNvPr id="12" name="Rechteck 11"/>
          <p:cNvSpPr/>
          <p:nvPr/>
        </p:nvSpPr>
        <p:spPr>
          <a:xfrm>
            <a:off x="4932040" y="4149080"/>
            <a:ext cx="3528392" cy="24320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/>
          <p:cNvSpPr/>
          <p:nvPr/>
        </p:nvSpPr>
        <p:spPr>
          <a:xfrm>
            <a:off x="4932040" y="4382751"/>
            <a:ext cx="864096" cy="1216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6264188" y="4382751"/>
            <a:ext cx="864096" cy="1216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7596336" y="4382751"/>
            <a:ext cx="864096" cy="1216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4207289" y="416011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Maske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7794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1198563"/>
            <a:ext cx="4323903" cy="4894262"/>
          </a:xfrm>
        </p:spPr>
        <p:txBody>
          <a:bodyPr/>
          <a:lstStyle/>
          <a:p>
            <a:r>
              <a:rPr lang="de-DE" dirty="0" smtClean="0"/>
              <a:t>Strahlung strahlt tangential ab</a:t>
            </a:r>
          </a:p>
          <a:p>
            <a:r>
              <a:rPr lang="de-DE" dirty="0" smtClean="0"/>
              <a:t>Horizontal: Streifenförmig</a:t>
            </a:r>
          </a:p>
          <a:p>
            <a:r>
              <a:rPr lang="de-DE" dirty="0" smtClean="0"/>
              <a:t>Vertikal: Bewegung durch Scanner</a:t>
            </a:r>
          </a:p>
          <a:p>
            <a:r>
              <a:rPr lang="de-DE" dirty="0" smtClean="0"/>
              <a:t>Proben müssen mit Scanner über den Strahl gelenkt werden</a:t>
            </a:r>
          </a:p>
          <a:p>
            <a:r>
              <a:rPr lang="de-DE" dirty="0" smtClean="0"/>
              <a:t>Komplette Ausleuchtung der Probe</a:t>
            </a:r>
          </a:p>
          <a:p>
            <a:r>
              <a:rPr lang="de-DE" dirty="0" smtClean="0"/>
              <a:t>Periodischer Energieeintrag</a:t>
            </a:r>
          </a:p>
          <a:p>
            <a:r>
              <a:rPr lang="de-DE" dirty="0" smtClean="0"/>
              <a:t>Periodische Erwärmung der Maske</a:t>
            </a:r>
          </a:p>
          <a:p>
            <a:endParaRPr lang="de-DE" dirty="0" smtClean="0"/>
          </a:p>
          <a:p>
            <a:r>
              <a:rPr lang="de-DE" b="1" dirty="0" smtClean="0"/>
              <a:t>Typische Werte:</a:t>
            </a:r>
          </a:p>
          <a:p>
            <a:pPr lvl="1"/>
            <a:r>
              <a:rPr lang="de-DE" dirty="0" err="1" smtClean="0"/>
              <a:t>Halbwertsbreite</a:t>
            </a:r>
            <a:r>
              <a:rPr lang="de-DE" dirty="0" smtClean="0"/>
              <a:t> (1</a:t>
            </a:r>
            <a:r>
              <a:rPr lang="de-DE" dirty="0" smtClean="0">
                <a:latin typeface="Symbol" pitchFamily="18" charset="2"/>
              </a:rPr>
              <a:t>s</a:t>
            </a:r>
            <a:r>
              <a:rPr lang="de-DE" dirty="0" smtClean="0"/>
              <a:t>): ca. 1 mm</a:t>
            </a:r>
          </a:p>
          <a:p>
            <a:pPr lvl="1"/>
            <a:r>
              <a:rPr lang="de-DE" dirty="0" err="1" smtClean="0"/>
              <a:t>Scannerhub</a:t>
            </a:r>
            <a:r>
              <a:rPr lang="de-DE" dirty="0" smtClean="0"/>
              <a:t> H: max. 200 mm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 smtClean="0">
                <a:solidFill>
                  <a:srgbClr val="000000"/>
                </a:solidFill>
              </a:rPr>
              <a:t>Prinzip des Synchrotron</a:t>
            </a:r>
            <a:endParaRPr lang="de-DE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5970" y="1052736"/>
            <a:ext cx="437052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7073992" y="6102440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Bildquelle: http://www.imtek.de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11733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pPr eaLnBrk="1" hangingPunct="1"/>
            <a:r>
              <a:rPr lang="de-DE" dirty="0" smtClean="0"/>
              <a:t>Herstellung einer Membran mit </a:t>
            </a:r>
            <a:r>
              <a:rPr lang="de-DE" dirty="0" err="1" smtClean="0"/>
              <a:t>Ätzstopschicht</a:t>
            </a:r>
            <a:endParaRPr lang="de-DE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4. </a:t>
            </a:r>
            <a:r>
              <a:rPr lang="en-US" dirty="0" err="1" smtClean="0"/>
              <a:t>Lithographie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5. </a:t>
            </a:r>
            <a:r>
              <a:rPr lang="en-US" dirty="0" err="1" smtClean="0"/>
              <a:t>Anisotropes</a:t>
            </a:r>
            <a:r>
              <a:rPr lang="en-US" dirty="0" smtClean="0"/>
              <a:t> </a:t>
            </a:r>
            <a:r>
              <a:rPr lang="en-US" dirty="0" err="1" smtClean="0"/>
              <a:t>Ätzen</a:t>
            </a:r>
            <a:endParaRPr lang="en-US" dirty="0" smtClean="0"/>
          </a:p>
          <a:p>
            <a:pPr marL="476250" lvl="1" indent="0">
              <a:buNone/>
            </a:pPr>
            <a:endParaRPr lang="en-US" sz="2000" dirty="0" smtClean="0"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/>
          </a:p>
          <a:p>
            <a:pPr marL="476250" lvl="1" indent="0">
              <a:buNone/>
            </a:pPr>
            <a:endParaRPr lang="en-US" sz="2000" dirty="0">
              <a:ea typeface="+mn-ea"/>
              <a:cs typeface="+mn-cs"/>
            </a:endParaRPr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779912" y="2132856"/>
            <a:ext cx="1872208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3779912" y="2060848"/>
            <a:ext cx="1872208" cy="72008"/>
          </a:xfrm>
          <a:prstGeom prst="rect">
            <a:avLst/>
          </a:prstGeom>
          <a:solidFill>
            <a:srgbClr val="92D050"/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>
            <a:off x="3779912" y="1808820"/>
            <a:ext cx="1872208" cy="2520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3779912" y="1727096"/>
            <a:ext cx="360040" cy="72008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3779912" y="2636912"/>
            <a:ext cx="360040" cy="72008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/>
          <p:cNvSpPr/>
          <p:nvPr/>
        </p:nvSpPr>
        <p:spPr>
          <a:xfrm>
            <a:off x="5292080" y="1727096"/>
            <a:ext cx="360040" cy="72008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 22"/>
          <p:cNvSpPr/>
          <p:nvPr/>
        </p:nvSpPr>
        <p:spPr>
          <a:xfrm>
            <a:off x="5292080" y="2636912"/>
            <a:ext cx="360040" cy="72008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4283968" y="1484784"/>
            <a:ext cx="0" cy="2783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4436368" y="1484784"/>
            <a:ext cx="0" cy="2783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4588768" y="1484784"/>
            <a:ext cx="0" cy="2783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4741168" y="1484784"/>
            <a:ext cx="0" cy="2783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4893568" y="1484784"/>
            <a:ext cx="0" cy="2783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>
            <a:off x="5045968" y="1484784"/>
            <a:ext cx="0" cy="2783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>
            <a:off x="5198368" y="1484784"/>
            <a:ext cx="0" cy="2783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flipV="1">
            <a:off x="4283968" y="2718636"/>
            <a:ext cx="0" cy="2783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flipV="1">
            <a:off x="4436368" y="2718636"/>
            <a:ext cx="0" cy="2783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V="1">
            <a:off x="4588768" y="2718636"/>
            <a:ext cx="0" cy="2783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 flipV="1">
            <a:off x="4741168" y="2718636"/>
            <a:ext cx="0" cy="2783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 flipV="1">
            <a:off x="4893568" y="2718636"/>
            <a:ext cx="0" cy="2783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flipV="1">
            <a:off x="5045968" y="2718636"/>
            <a:ext cx="0" cy="2783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V="1">
            <a:off x="5198368" y="2718636"/>
            <a:ext cx="0" cy="2783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hteck 36"/>
          <p:cNvSpPr/>
          <p:nvPr/>
        </p:nvSpPr>
        <p:spPr>
          <a:xfrm>
            <a:off x="3779912" y="4437112"/>
            <a:ext cx="1872208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3779912" y="4365104"/>
            <a:ext cx="1872208" cy="72008"/>
          </a:xfrm>
          <a:prstGeom prst="rect">
            <a:avLst/>
          </a:prstGeom>
          <a:solidFill>
            <a:srgbClr val="92D050"/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hteck 38"/>
          <p:cNvSpPr/>
          <p:nvPr/>
        </p:nvSpPr>
        <p:spPr>
          <a:xfrm>
            <a:off x="3779912" y="4113076"/>
            <a:ext cx="1872208" cy="2520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hteck 39"/>
          <p:cNvSpPr/>
          <p:nvPr/>
        </p:nvSpPr>
        <p:spPr>
          <a:xfrm>
            <a:off x="3779912" y="4031352"/>
            <a:ext cx="360040" cy="72008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hteck 40"/>
          <p:cNvSpPr/>
          <p:nvPr/>
        </p:nvSpPr>
        <p:spPr>
          <a:xfrm>
            <a:off x="3779912" y="4941168"/>
            <a:ext cx="360040" cy="72008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hteck 41"/>
          <p:cNvSpPr/>
          <p:nvPr/>
        </p:nvSpPr>
        <p:spPr>
          <a:xfrm>
            <a:off x="5292080" y="4031352"/>
            <a:ext cx="360040" cy="72008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/>
          <p:cNvSpPr/>
          <p:nvPr/>
        </p:nvSpPr>
        <p:spPr>
          <a:xfrm>
            <a:off x="5292080" y="4941168"/>
            <a:ext cx="360040" cy="72008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apezoid 17"/>
          <p:cNvSpPr/>
          <p:nvPr/>
        </p:nvSpPr>
        <p:spPr>
          <a:xfrm flipV="1">
            <a:off x="4139952" y="4113076"/>
            <a:ext cx="1152128" cy="252028"/>
          </a:xfrm>
          <a:prstGeom prst="trapezoid">
            <a:avLst>
              <a:gd name="adj" fmla="val 61282"/>
            </a:avLst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apezoid 58"/>
          <p:cNvSpPr/>
          <p:nvPr/>
        </p:nvSpPr>
        <p:spPr>
          <a:xfrm>
            <a:off x="4139952" y="4437112"/>
            <a:ext cx="1152128" cy="504056"/>
          </a:xfrm>
          <a:prstGeom prst="trapezoid">
            <a:avLst>
              <a:gd name="adj" fmla="val 61282"/>
            </a:avLst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0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536" y="1174998"/>
            <a:ext cx="5241960" cy="492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00"/>
                </a:solidFill>
              </a:rPr>
              <a:t>Synchrotron-Strahlung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1198563"/>
            <a:ext cx="3747839" cy="4894262"/>
          </a:xfrm>
        </p:spPr>
        <p:txBody>
          <a:bodyPr/>
          <a:lstStyle/>
          <a:p>
            <a:r>
              <a:rPr lang="de-DE" dirty="0" smtClean="0"/>
              <a:t>Elektronen auf Kreisbahn</a:t>
            </a:r>
          </a:p>
          <a:p>
            <a:pPr lvl="1"/>
            <a:r>
              <a:rPr lang="de-DE" dirty="0" smtClean="0">
                <a:cs typeface="Arial"/>
              </a:rPr>
              <a:t>Zentripetalbeschleunigung</a:t>
            </a:r>
          </a:p>
          <a:p>
            <a:pPr lvl="1"/>
            <a:r>
              <a:rPr lang="de-DE" dirty="0" smtClean="0">
                <a:cs typeface="Arial"/>
              </a:rPr>
              <a:t>Synchrotron-Strahlung (tangential zur Umlaufbahn)</a:t>
            </a:r>
          </a:p>
          <a:p>
            <a:pPr marL="314325" lvl="1">
              <a:buNone/>
            </a:pPr>
            <a:endParaRPr lang="de-DE" dirty="0" smtClean="0">
              <a:cs typeface="Arial"/>
            </a:endParaRPr>
          </a:p>
          <a:p>
            <a:pPr lvl="0"/>
            <a:r>
              <a:rPr lang="de-DE" dirty="0" smtClean="0">
                <a:solidFill>
                  <a:srgbClr val="000000"/>
                </a:solidFill>
              </a:rPr>
              <a:t>Eigenschaften</a:t>
            </a:r>
          </a:p>
          <a:p>
            <a:pPr lvl="1"/>
            <a:r>
              <a:rPr lang="de-DE" dirty="0" smtClean="0">
                <a:solidFill>
                  <a:srgbClr val="000000"/>
                </a:solidFill>
              </a:rPr>
              <a:t>Kontinuierliches Spektrum</a:t>
            </a:r>
          </a:p>
          <a:p>
            <a:pPr lvl="1"/>
            <a:r>
              <a:rPr lang="de-DE" dirty="0" smtClean="0">
                <a:solidFill>
                  <a:srgbClr val="000000"/>
                </a:solidFill>
              </a:rPr>
              <a:t>Hochparallel</a:t>
            </a:r>
          </a:p>
          <a:p>
            <a:pPr lvl="1"/>
            <a:r>
              <a:rPr lang="de-DE" dirty="0" smtClean="0">
                <a:solidFill>
                  <a:srgbClr val="000000"/>
                </a:solidFill>
              </a:rPr>
              <a:t>Polarisiert</a:t>
            </a:r>
          </a:p>
          <a:p>
            <a:pPr lvl="1"/>
            <a:r>
              <a:rPr lang="de-DE" dirty="0" smtClean="0">
                <a:solidFill>
                  <a:srgbClr val="000000"/>
                </a:solidFill>
              </a:rPr>
              <a:t>Sehr hohe Langzeitstabilität</a:t>
            </a:r>
          </a:p>
          <a:p>
            <a:pPr lvl="1"/>
            <a:r>
              <a:rPr lang="de-DE" dirty="0" smtClean="0">
                <a:solidFill>
                  <a:srgbClr val="000000"/>
                </a:solidFill>
              </a:rPr>
              <a:t>Technisch geeignet für Lithographie</a:t>
            </a:r>
          </a:p>
          <a:p>
            <a:pPr marL="314325" lvl="1">
              <a:buNone/>
            </a:pPr>
            <a:endParaRPr lang="de-DE" dirty="0" smtClean="0">
              <a:cs typeface="Arial"/>
            </a:endParaRPr>
          </a:p>
          <a:p>
            <a:pPr>
              <a:buNone/>
            </a:pP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804248" y="6102440"/>
            <a:ext cx="22139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Bildquelle: </a:t>
            </a:r>
            <a:r>
              <a:rPr lang="de-DE" sz="1000" dirty="0"/>
              <a:t>https://www.anka.kit.edu/</a:t>
            </a:r>
          </a:p>
        </p:txBody>
      </p:sp>
    </p:spTree>
    <p:extLst>
      <p:ext uri="{BB962C8B-B14F-4D97-AF65-F5344CB8AC3E}">
        <p14:creationId xmlns:p14="http://schemas.microsoft.com/office/powerpoint/2010/main" val="15682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00"/>
                </a:solidFill>
              </a:rPr>
              <a:t>Synchrotron Lithographie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485260" y="1124744"/>
            <a:ext cx="5238868" cy="4977696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/>
          <p:cNvSpPr txBox="1"/>
          <p:nvPr/>
        </p:nvSpPr>
        <p:spPr>
          <a:xfrm>
            <a:off x="5989999" y="5342080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Belichtungskammer</a:t>
            </a:r>
            <a:endParaRPr lang="en-US" sz="1400" dirty="0"/>
          </a:p>
        </p:txBody>
      </p:sp>
      <p:sp>
        <p:nvSpPr>
          <p:cNvPr id="7" name="Rechteck 6"/>
          <p:cNvSpPr/>
          <p:nvPr/>
        </p:nvSpPr>
        <p:spPr>
          <a:xfrm>
            <a:off x="2123728" y="2780928"/>
            <a:ext cx="432048" cy="22322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2555776" y="2924944"/>
            <a:ext cx="144016" cy="19442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2708176" y="2924944"/>
            <a:ext cx="72008" cy="19442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798564" y="4941168"/>
            <a:ext cx="1080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Justiertisch</a:t>
            </a:r>
            <a:endParaRPr lang="en-US" sz="1400" dirty="0"/>
          </a:p>
        </p:txBody>
      </p:sp>
      <p:sp>
        <p:nvSpPr>
          <p:cNvPr id="13" name="Textfeld 12"/>
          <p:cNvSpPr txBox="1"/>
          <p:nvPr/>
        </p:nvSpPr>
        <p:spPr>
          <a:xfrm>
            <a:off x="791509" y="3789040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Lack</a:t>
            </a:r>
          </a:p>
          <a:p>
            <a:r>
              <a:rPr lang="en-US" sz="1400" dirty="0" smtClean="0"/>
              <a:t>(typ. 1 µm)</a:t>
            </a:r>
            <a:endParaRPr lang="en-US" sz="1400" dirty="0"/>
          </a:p>
        </p:txBody>
      </p:sp>
      <p:sp>
        <p:nvSpPr>
          <p:cNvPr id="14" name="Textfeld 13"/>
          <p:cNvSpPr txBox="1"/>
          <p:nvPr/>
        </p:nvSpPr>
        <p:spPr>
          <a:xfrm>
            <a:off x="739641" y="2761183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Substrat</a:t>
            </a:r>
            <a:endParaRPr lang="en-US" sz="1400" dirty="0"/>
          </a:p>
        </p:txBody>
      </p:sp>
      <p:cxnSp>
        <p:nvCxnSpPr>
          <p:cNvPr id="10" name="Gerade Verbindung 9"/>
          <p:cNvCxnSpPr>
            <a:stCxn id="14" idx="3"/>
          </p:cNvCxnSpPr>
          <p:nvPr/>
        </p:nvCxnSpPr>
        <p:spPr>
          <a:xfrm>
            <a:off x="1591156" y="2915072"/>
            <a:ext cx="977705" cy="29790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>
            <a:endCxn id="11" idx="1"/>
          </p:cNvCxnSpPr>
          <p:nvPr/>
        </p:nvCxnSpPr>
        <p:spPr>
          <a:xfrm flipV="1">
            <a:off x="1362047" y="3897052"/>
            <a:ext cx="1346129" cy="3434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 flipV="1">
            <a:off x="1838877" y="4653136"/>
            <a:ext cx="500875" cy="39967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/>
          <p:cNvSpPr/>
          <p:nvPr/>
        </p:nvSpPr>
        <p:spPr>
          <a:xfrm>
            <a:off x="3347864" y="1340767"/>
            <a:ext cx="360040" cy="17101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/>
          <p:cNvSpPr/>
          <p:nvPr/>
        </p:nvSpPr>
        <p:spPr>
          <a:xfrm>
            <a:off x="3347864" y="3897435"/>
            <a:ext cx="360040" cy="17101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 22"/>
          <p:cNvSpPr/>
          <p:nvPr/>
        </p:nvSpPr>
        <p:spPr>
          <a:xfrm rot="16200000">
            <a:off x="2311230" y="4572475"/>
            <a:ext cx="360040" cy="17101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 rot="16200000">
            <a:off x="2311230" y="665729"/>
            <a:ext cx="360040" cy="17101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3234032" y="2757623"/>
            <a:ext cx="90010" cy="1401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/>
          <p:cNvSpPr/>
          <p:nvPr/>
        </p:nvSpPr>
        <p:spPr>
          <a:xfrm>
            <a:off x="3158129" y="3050884"/>
            <a:ext cx="45719" cy="1620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3158129" y="3338916"/>
            <a:ext cx="45719" cy="1620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3158129" y="3626948"/>
            <a:ext cx="45719" cy="1620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feld 28"/>
          <p:cNvSpPr txBox="1"/>
          <p:nvPr/>
        </p:nvSpPr>
        <p:spPr>
          <a:xfrm>
            <a:off x="755576" y="1753071"/>
            <a:ext cx="1638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Proximity-</a:t>
            </a:r>
            <a:r>
              <a:rPr lang="en-US" sz="1400" dirty="0" err="1" smtClean="0"/>
              <a:t>Abstand</a:t>
            </a:r>
            <a:endParaRPr lang="en-US" sz="1400" dirty="0" smtClean="0"/>
          </a:p>
          <a:p>
            <a:r>
              <a:rPr lang="en-US" sz="1400" dirty="0" smtClean="0"/>
              <a:t>(</a:t>
            </a:r>
            <a:r>
              <a:rPr lang="en-US" sz="1400" dirty="0" err="1" smtClean="0"/>
              <a:t>z.B</a:t>
            </a:r>
            <a:r>
              <a:rPr lang="en-US" sz="1400" dirty="0" smtClean="0"/>
              <a:t>. 40 µm)</a:t>
            </a:r>
            <a:endParaRPr lang="en-US" sz="1400" dirty="0"/>
          </a:p>
        </p:txBody>
      </p:sp>
      <p:sp>
        <p:nvSpPr>
          <p:cNvPr id="30" name="Textfeld 29"/>
          <p:cNvSpPr txBox="1"/>
          <p:nvPr/>
        </p:nvSpPr>
        <p:spPr>
          <a:xfrm>
            <a:off x="3923928" y="2348880"/>
            <a:ext cx="144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Maskensubstrat</a:t>
            </a:r>
            <a:endParaRPr lang="en-US" sz="1400" dirty="0" smtClean="0"/>
          </a:p>
          <a:p>
            <a:r>
              <a:rPr lang="en-US" sz="1400" dirty="0" smtClean="0"/>
              <a:t>(</a:t>
            </a:r>
            <a:r>
              <a:rPr lang="en-US" sz="1400" dirty="0" err="1" smtClean="0"/>
              <a:t>einige</a:t>
            </a:r>
            <a:r>
              <a:rPr lang="en-US" sz="1400" dirty="0" smtClean="0"/>
              <a:t> µm)</a:t>
            </a:r>
            <a:endParaRPr lang="en-US" sz="1400" dirty="0"/>
          </a:p>
        </p:txBody>
      </p:sp>
      <p:sp>
        <p:nvSpPr>
          <p:cNvPr id="31" name="Textfeld 30"/>
          <p:cNvSpPr txBox="1"/>
          <p:nvPr/>
        </p:nvSpPr>
        <p:spPr>
          <a:xfrm>
            <a:off x="3923928" y="4057908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Absorber</a:t>
            </a:r>
          </a:p>
          <a:p>
            <a:r>
              <a:rPr lang="en-US" sz="1400" dirty="0" smtClean="0"/>
              <a:t>(ca. 0,5 µm)</a:t>
            </a:r>
            <a:endParaRPr lang="en-US" sz="1400" dirty="0"/>
          </a:p>
        </p:txBody>
      </p:sp>
      <p:sp>
        <p:nvSpPr>
          <p:cNvPr id="33" name="Rechteck 32"/>
          <p:cNvSpPr/>
          <p:nvPr/>
        </p:nvSpPr>
        <p:spPr>
          <a:xfrm rot="16200000">
            <a:off x="5854045" y="2267809"/>
            <a:ext cx="180021" cy="11443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/>
          <p:cNvSpPr/>
          <p:nvPr/>
        </p:nvSpPr>
        <p:spPr>
          <a:xfrm rot="16200000">
            <a:off x="5846238" y="3522915"/>
            <a:ext cx="180021" cy="11443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Gerade Verbindung 34"/>
          <p:cNvCxnSpPr/>
          <p:nvPr/>
        </p:nvCxnSpPr>
        <p:spPr>
          <a:xfrm>
            <a:off x="2400920" y="2014681"/>
            <a:ext cx="586904" cy="8252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6789738" y="3802789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Röntgenstrahlung</a:t>
            </a:r>
            <a:endParaRPr lang="en-US" sz="1400" dirty="0" smtClean="0"/>
          </a:p>
          <a:p>
            <a:r>
              <a:rPr lang="en-US" sz="1400" dirty="0" smtClean="0"/>
              <a:t>(0,2 – 2 nm)</a:t>
            </a:r>
            <a:endParaRPr lang="en-US" sz="1400" dirty="0"/>
          </a:p>
        </p:txBody>
      </p:sp>
      <p:cxnSp>
        <p:nvCxnSpPr>
          <p:cNvPr id="36" name="Gerade Verbindung mit Pfeil 35"/>
          <p:cNvCxnSpPr/>
          <p:nvPr/>
        </p:nvCxnSpPr>
        <p:spPr>
          <a:xfrm>
            <a:off x="3347864" y="3131930"/>
            <a:ext cx="4843772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/>
          <p:nvPr/>
        </p:nvCxnSpPr>
        <p:spPr>
          <a:xfrm>
            <a:off x="3347864" y="3284330"/>
            <a:ext cx="4843772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>
            <a:off x="3347864" y="3436730"/>
            <a:ext cx="4843772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/>
          <p:nvPr/>
        </p:nvCxnSpPr>
        <p:spPr>
          <a:xfrm>
            <a:off x="3347864" y="3589130"/>
            <a:ext cx="4843772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>
            <a:off x="3347864" y="3741530"/>
            <a:ext cx="4843772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46"/>
          <p:cNvSpPr/>
          <p:nvPr/>
        </p:nvSpPr>
        <p:spPr>
          <a:xfrm>
            <a:off x="5508104" y="2780928"/>
            <a:ext cx="90010" cy="131414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feld 47"/>
          <p:cNvSpPr txBox="1"/>
          <p:nvPr/>
        </p:nvSpPr>
        <p:spPr>
          <a:xfrm>
            <a:off x="5927313" y="2050975"/>
            <a:ext cx="13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Vakuumfenster</a:t>
            </a:r>
            <a:endParaRPr lang="en-US" sz="1400" dirty="0"/>
          </a:p>
        </p:txBody>
      </p:sp>
      <p:cxnSp>
        <p:nvCxnSpPr>
          <p:cNvPr id="49" name="Gerade Verbindung 48"/>
          <p:cNvCxnSpPr/>
          <p:nvPr/>
        </p:nvCxnSpPr>
        <p:spPr>
          <a:xfrm flipH="1">
            <a:off x="5553109" y="2204863"/>
            <a:ext cx="383139" cy="86409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>
            <a:stCxn id="12" idx="3"/>
          </p:cNvCxnSpPr>
          <p:nvPr/>
        </p:nvCxnSpPr>
        <p:spPr>
          <a:xfrm>
            <a:off x="1879309" y="5095057"/>
            <a:ext cx="521611" cy="2691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>
            <a:endCxn id="30" idx="1"/>
          </p:cNvCxnSpPr>
          <p:nvPr/>
        </p:nvCxnSpPr>
        <p:spPr>
          <a:xfrm flipV="1">
            <a:off x="3279037" y="2610490"/>
            <a:ext cx="644891" cy="31949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57"/>
          <p:cNvCxnSpPr/>
          <p:nvPr/>
        </p:nvCxnSpPr>
        <p:spPr>
          <a:xfrm>
            <a:off x="3184016" y="3635312"/>
            <a:ext cx="739912" cy="58577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/>
          <p:cNvCxnSpPr/>
          <p:nvPr/>
        </p:nvCxnSpPr>
        <p:spPr>
          <a:xfrm flipH="1" flipV="1">
            <a:off x="5508104" y="5427533"/>
            <a:ext cx="473150" cy="684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42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00"/>
                </a:solidFill>
              </a:rPr>
              <a:t>Synchrotron Lithographie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816" y="1085583"/>
            <a:ext cx="7803608" cy="47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7073992" y="6102440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Bildquelle: http://www.imtek.de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76228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Röntgenlithographie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Vorteile:</a:t>
            </a:r>
          </a:p>
          <a:p>
            <a:pPr lvl="1"/>
            <a:r>
              <a:rPr lang="de-DE" dirty="0" smtClean="0"/>
              <a:t>Sehr kleine Wellenlänge</a:t>
            </a:r>
          </a:p>
          <a:p>
            <a:pPr lvl="2"/>
            <a:r>
              <a:rPr lang="de-DE" dirty="0" smtClean="0"/>
              <a:t>Beugungseffekte sind vernachlässigbar</a:t>
            </a:r>
          </a:p>
          <a:p>
            <a:pPr lvl="2"/>
            <a:r>
              <a:rPr lang="de-DE" dirty="0" smtClean="0"/>
              <a:t>Strukturbreiten im </a:t>
            </a:r>
            <a:r>
              <a:rPr lang="de-DE" dirty="0" err="1" smtClean="0"/>
              <a:t>nm</a:t>
            </a:r>
            <a:r>
              <a:rPr lang="de-DE" dirty="0" smtClean="0"/>
              <a:t>-Bereiche sind möglich</a:t>
            </a:r>
          </a:p>
          <a:p>
            <a:r>
              <a:rPr lang="de-DE" dirty="0" smtClean="0"/>
              <a:t>Nachteile:</a:t>
            </a:r>
          </a:p>
          <a:p>
            <a:pPr lvl="1"/>
            <a:r>
              <a:rPr lang="de-DE" dirty="0" smtClean="0"/>
              <a:t>Synchrotron-Strahlung sehr aufwendig (Teilchenbeschleuniger)</a:t>
            </a:r>
          </a:p>
          <a:p>
            <a:pPr lvl="1"/>
            <a:r>
              <a:rPr lang="de-DE" dirty="0" smtClean="0"/>
              <a:t>Hohe Anforderungen an die Röntgenmasken</a:t>
            </a:r>
          </a:p>
          <a:p>
            <a:pPr lvl="1"/>
            <a:r>
              <a:rPr lang="de-DE" dirty="0" smtClean="0"/>
              <a:t>Sehr teures Verfahren</a:t>
            </a:r>
          </a:p>
          <a:p>
            <a:pPr lvl="1"/>
            <a:r>
              <a:rPr lang="de-DE" dirty="0" smtClean="0"/>
              <a:t>Für die Mikroelektronik noch keine Bedeutung</a:t>
            </a:r>
          </a:p>
          <a:p>
            <a:r>
              <a:rPr lang="de-DE" dirty="0" err="1" smtClean="0"/>
              <a:t>Aspektverhältnis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Hochenergetische, parallele Strahlung</a:t>
            </a:r>
          </a:p>
          <a:p>
            <a:pPr lvl="2"/>
            <a:r>
              <a:rPr lang="de-DE" dirty="0" smtClean="0"/>
              <a:t>Belichtung von </a:t>
            </a:r>
            <a:r>
              <a:rPr lang="de-DE" dirty="0" err="1" smtClean="0"/>
              <a:t>Resist</a:t>
            </a:r>
            <a:r>
              <a:rPr lang="de-DE" dirty="0" smtClean="0"/>
              <a:t> bis zu einer Dicke von 3 mm möglich</a:t>
            </a:r>
          </a:p>
          <a:p>
            <a:pPr lvl="2"/>
            <a:r>
              <a:rPr lang="de-DE" dirty="0" smtClean="0"/>
              <a:t>Hohe Strukturen, Verwendung für den </a:t>
            </a:r>
            <a:r>
              <a:rPr lang="de-DE" dirty="0" err="1" smtClean="0"/>
              <a:t>Spritzguß</a:t>
            </a:r>
            <a:r>
              <a:rPr lang="de-DE" dirty="0" smtClean="0"/>
              <a:t> (LIGA)</a:t>
            </a:r>
          </a:p>
          <a:p>
            <a:pPr lvl="2"/>
            <a:r>
              <a:rPr lang="de-DE" dirty="0" smtClean="0"/>
              <a:t>Interessant für die MST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1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Aufgabensammlung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Beschreiben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 den </a:t>
            </a:r>
            <a:r>
              <a:rPr lang="en-US" dirty="0" err="1" smtClean="0"/>
              <a:t>Unterschied</a:t>
            </a:r>
            <a:r>
              <a:rPr lang="en-US" dirty="0" smtClean="0"/>
              <a:t> </a:t>
            </a:r>
            <a:r>
              <a:rPr lang="en-US" dirty="0" err="1" smtClean="0"/>
              <a:t>zwischen</a:t>
            </a:r>
            <a:r>
              <a:rPr lang="en-US" dirty="0" smtClean="0"/>
              <a:t> </a:t>
            </a:r>
            <a:r>
              <a:rPr lang="en-US" dirty="0" err="1" smtClean="0"/>
              <a:t>Anisotropie</a:t>
            </a:r>
            <a:r>
              <a:rPr lang="en-US" dirty="0" smtClean="0"/>
              <a:t> und </a:t>
            </a:r>
            <a:r>
              <a:rPr lang="en-US" dirty="0" err="1" smtClean="0"/>
              <a:t>Isotropie</a:t>
            </a:r>
            <a:r>
              <a:rPr lang="en-US" dirty="0" smtClean="0"/>
              <a:t>.</a:t>
            </a:r>
          </a:p>
          <a:p>
            <a:r>
              <a:rPr lang="en-US" dirty="0" smtClean="0"/>
              <a:t>Was </a:t>
            </a:r>
            <a:r>
              <a:rPr lang="en-US" dirty="0" err="1" smtClean="0"/>
              <a:t>ist</a:t>
            </a:r>
            <a:r>
              <a:rPr lang="en-US" dirty="0" smtClean="0"/>
              <a:t> der </a:t>
            </a:r>
            <a:r>
              <a:rPr lang="en-US" dirty="0" err="1" smtClean="0"/>
              <a:t>Anisotropiefaktor</a:t>
            </a:r>
            <a:r>
              <a:rPr lang="en-US" dirty="0" smtClean="0"/>
              <a:t>?</a:t>
            </a:r>
          </a:p>
          <a:p>
            <a:r>
              <a:rPr lang="en-US" dirty="0" smtClean="0"/>
              <a:t>Was </a:t>
            </a:r>
            <a:r>
              <a:rPr lang="en-US" dirty="0" err="1" smtClean="0"/>
              <a:t>ist</a:t>
            </a:r>
            <a:r>
              <a:rPr lang="en-US" dirty="0" smtClean="0"/>
              <a:t> </a:t>
            </a:r>
            <a:r>
              <a:rPr lang="en-US" dirty="0" err="1" smtClean="0"/>
              <a:t>Selektivität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Warum</a:t>
            </a:r>
            <a:r>
              <a:rPr lang="en-US" dirty="0" smtClean="0"/>
              <a:t> </a:t>
            </a:r>
            <a:r>
              <a:rPr lang="en-US" dirty="0" err="1" smtClean="0"/>
              <a:t>kann</a:t>
            </a:r>
            <a:r>
              <a:rPr lang="en-US" dirty="0" smtClean="0"/>
              <a:t> man </a:t>
            </a:r>
            <a:r>
              <a:rPr lang="en-US" dirty="0" err="1" smtClean="0"/>
              <a:t>Silizium</a:t>
            </a:r>
            <a:r>
              <a:rPr lang="en-US" dirty="0" smtClean="0"/>
              <a:t> </a:t>
            </a:r>
            <a:r>
              <a:rPr lang="en-US" dirty="0" err="1" smtClean="0"/>
              <a:t>anisotrop</a:t>
            </a:r>
            <a:r>
              <a:rPr lang="en-US" dirty="0" smtClean="0"/>
              <a:t> </a:t>
            </a:r>
            <a:r>
              <a:rPr lang="en-US" dirty="0" err="1" smtClean="0"/>
              <a:t>ätzen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kann</a:t>
            </a:r>
            <a:r>
              <a:rPr lang="en-US" dirty="0" smtClean="0"/>
              <a:t> man die </a:t>
            </a:r>
            <a:r>
              <a:rPr lang="en-US" dirty="0" err="1" smtClean="0"/>
              <a:t>verschiedenen</a:t>
            </a:r>
            <a:r>
              <a:rPr lang="en-US" dirty="0" smtClean="0"/>
              <a:t> </a:t>
            </a:r>
            <a:r>
              <a:rPr lang="en-US" dirty="0" err="1" smtClean="0"/>
              <a:t>Ätzprozesse</a:t>
            </a:r>
            <a:r>
              <a:rPr lang="en-US" dirty="0" smtClean="0"/>
              <a:t> </a:t>
            </a:r>
            <a:r>
              <a:rPr lang="en-US" dirty="0" err="1" smtClean="0"/>
              <a:t>einteilen</a:t>
            </a:r>
            <a:r>
              <a:rPr lang="en-US" smtClean="0"/>
              <a:t>?</a:t>
            </a:r>
            <a:endParaRPr lang="en-US" dirty="0" smtClean="0"/>
          </a:p>
          <a:p>
            <a:r>
              <a:rPr lang="en-US" dirty="0" smtClean="0"/>
              <a:t>Was </a:t>
            </a:r>
            <a:r>
              <a:rPr lang="en-US" dirty="0" err="1" smtClean="0"/>
              <a:t>ist</a:t>
            </a:r>
            <a:r>
              <a:rPr lang="en-US" dirty="0" smtClean="0"/>
              <a:t> </a:t>
            </a:r>
            <a:r>
              <a:rPr lang="en-US" dirty="0" err="1" smtClean="0"/>
              <a:t>Sputterätzen</a:t>
            </a:r>
            <a:r>
              <a:rPr lang="en-US" dirty="0" smtClean="0"/>
              <a:t>? </a:t>
            </a:r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funktioniert</a:t>
            </a:r>
            <a:r>
              <a:rPr lang="en-US" dirty="0" smtClean="0"/>
              <a:t> das </a:t>
            </a:r>
            <a:r>
              <a:rPr lang="en-US" dirty="0" err="1" smtClean="0"/>
              <a:t>Prinzip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9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Lithographie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CD64446-9DE9-4EC1-92AB-907DF09BD351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31.01.2017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0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T_master_ppt2007_de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1548</Words>
  <Application>Microsoft Office PowerPoint</Application>
  <PresentationFormat>Bildschirmpräsentation (4:3)</PresentationFormat>
  <Paragraphs>612</Paragraphs>
  <Slides>73</Slides>
  <Notes>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73</vt:i4>
      </vt:variant>
    </vt:vector>
  </HeadingPairs>
  <TitlesOfParts>
    <vt:vector size="79" baseType="lpstr">
      <vt:lpstr>Arial</vt:lpstr>
      <vt:lpstr>Calibri</vt:lpstr>
      <vt:lpstr>Symbol</vt:lpstr>
      <vt:lpstr>Times New Roman</vt:lpstr>
      <vt:lpstr>KIT_master_ppt2007_de</vt:lpstr>
      <vt:lpstr>Formel</vt:lpstr>
      <vt:lpstr>Vorlesung Mikrosystemtechnik Teil 7: Lithographie  Stefan Hey</vt:lpstr>
      <vt:lpstr>Gliederung</vt:lpstr>
      <vt:lpstr>Ätzstoppverfahren</vt:lpstr>
      <vt:lpstr>Ätzstoppverfahren</vt:lpstr>
      <vt:lpstr>Ätzstoppverfahren</vt:lpstr>
      <vt:lpstr>Herstellung einer Membran mit Ätzstopschicht</vt:lpstr>
      <vt:lpstr>Herstellung einer Membran mit Ätzstopschicht</vt:lpstr>
      <vt:lpstr>Aufgabensammlung</vt:lpstr>
      <vt:lpstr>Lithographie</vt:lpstr>
      <vt:lpstr>Grundprinzip</vt:lpstr>
      <vt:lpstr>Ablauf der Lithographie</vt:lpstr>
      <vt:lpstr>Prozessfolge bei der Photolithographie</vt:lpstr>
      <vt:lpstr>Resist (Fotolack)</vt:lpstr>
      <vt:lpstr>Aufschleuder (Spin-On)-Verfahren zur Herstellung von Fotolackschichten</vt:lpstr>
      <vt:lpstr>Vergleich Positiv- und Negativ-Resist</vt:lpstr>
      <vt:lpstr>Lithographie - Übersicht</vt:lpstr>
      <vt:lpstr>Lithographie - Übersicht</vt:lpstr>
      <vt:lpstr>Lithographie - Übersicht</vt:lpstr>
      <vt:lpstr>Optische Lithographie</vt:lpstr>
      <vt:lpstr>Wellenlänge</vt:lpstr>
      <vt:lpstr>Masken</vt:lpstr>
      <vt:lpstr>Herstellung von Chrommasken</vt:lpstr>
      <vt:lpstr>Maskenlabor für die Mikrotechnik</vt:lpstr>
      <vt:lpstr>Mask Aligner</vt:lpstr>
      <vt:lpstr>Ablauf einer Photolithographie</vt:lpstr>
      <vt:lpstr>Ablauf einer Photolithographie</vt:lpstr>
      <vt:lpstr>Ablauf einer Photolithographie</vt:lpstr>
      <vt:lpstr>Belichtungsverfahren</vt:lpstr>
      <vt:lpstr>Kopierverfahren – ohne Optik</vt:lpstr>
      <vt:lpstr>Auflösung bei der Schattenprojektion</vt:lpstr>
      <vt:lpstr>Kontakt - Belichtung</vt:lpstr>
      <vt:lpstr>Proximity-Belichtung</vt:lpstr>
      <vt:lpstr>Abbildende Projektion</vt:lpstr>
      <vt:lpstr>Belichtungssystem</vt:lpstr>
      <vt:lpstr>Numerische Apertur und Auflösung optischer Systeme</vt:lpstr>
      <vt:lpstr>Optische Abbildungen: Schärfentiefe</vt:lpstr>
      <vt:lpstr>Optische Abbildungen: Schärfentiefe</vt:lpstr>
      <vt:lpstr>3D-Strukturen für MEMS – Große Schärfentiefe</vt:lpstr>
      <vt:lpstr>Abbildende Projektion</vt:lpstr>
      <vt:lpstr>Lithographie Objektive</vt:lpstr>
      <vt:lpstr>Lithography objective with reflecting elements</vt:lpstr>
      <vt:lpstr>Lithographieobjektiv</vt:lpstr>
      <vt:lpstr>ASML Waferstepper mit Zeiss Objektiv</vt:lpstr>
      <vt:lpstr>Evolution Lithographie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Laserlithographie</vt:lpstr>
      <vt:lpstr>Laserlithographie</vt:lpstr>
      <vt:lpstr>PowerPoint-Präsentation</vt:lpstr>
      <vt:lpstr>Laserlithographie</vt:lpstr>
      <vt:lpstr>Laserlithographie</vt:lpstr>
      <vt:lpstr>Laserlithographie</vt:lpstr>
      <vt:lpstr>Laserlithographie</vt:lpstr>
      <vt:lpstr>Laserlithographie</vt:lpstr>
      <vt:lpstr>Laserlithographie</vt:lpstr>
      <vt:lpstr>Röntgenlithographie</vt:lpstr>
      <vt:lpstr>Warum Röntgenlithographie</vt:lpstr>
      <vt:lpstr>Röntgenquellen</vt:lpstr>
      <vt:lpstr>Strahlerzeugung der Röntgenröhren</vt:lpstr>
      <vt:lpstr>Prinzip des Synchrotron</vt:lpstr>
      <vt:lpstr>Synchrotron-Strahlung</vt:lpstr>
      <vt:lpstr>Synchrotron Lithographie</vt:lpstr>
      <vt:lpstr>Synchrotron Lithographie</vt:lpstr>
      <vt:lpstr>Röntgenlithographie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Vorlesung Mikrosystemtechnik  Stefan Hey</dc:title>
  <dc:creator>Stefan Hey</dc:creator>
  <cp:lastModifiedBy>W.Stork</cp:lastModifiedBy>
  <cp:revision>956</cp:revision>
  <dcterms:created xsi:type="dcterms:W3CDTF">2012-10-12T12:25:04Z</dcterms:created>
  <dcterms:modified xsi:type="dcterms:W3CDTF">2017-01-31T05:41:55Z</dcterms:modified>
</cp:coreProperties>
</file>